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59" r:id="rId5"/>
    <p:sldId id="261" r:id="rId6"/>
    <p:sldId id="257" r:id="rId7"/>
    <p:sldId id="262" r:id="rId8"/>
    <p:sldId id="265" r:id="rId9"/>
    <p:sldId id="266" r:id="rId10"/>
    <p:sldId id="258" r:id="rId11"/>
    <p:sldId id="263" r:id="rId12"/>
    <p:sldId id="264" r:id="rId13"/>
    <p:sldId id="267" r:id="rId14"/>
    <p:sldId id="271" r:id="rId15"/>
    <p:sldId id="270" r:id="rId16"/>
    <p:sldId id="269" r:id="rId17"/>
    <p:sldId id="272" r:id="rId18"/>
    <p:sldId id="274" r:id="rId19"/>
    <p:sldId id="276" r:id="rId2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</p:grpSp>
      <p:sp>
        <p:nvSpPr>
          <p:cNvPr id="370706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  <a:endParaRPr lang="en-US"/>
          </a:p>
        </p:txBody>
      </p:sp>
      <p:sp>
        <p:nvSpPr>
          <p:cNvPr id="370707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  <a:endParaRPr lang="en-U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F184C-ACC1-4AB2-98FF-B89BBFB2C931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800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A5170-9E93-4633-86EC-E89E0A25E6DC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83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AF251-B720-4856-90F4-BDA677888FF7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304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02AE0-8016-4399-860B-335C2A58D942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64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9830C-AE96-47D2-86D0-43C648CDF19F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217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9DEE4D-83E8-4D87-AA0F-C9D23338919F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944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A4EA3-4938-42EE-A932-79D8541632D1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953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65B0E-72D2-455F-856C-65A1FDE39746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055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E2B56-5131-44F4-B761-307E813610FF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0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231A2-B877-4574-AB24-5F84EE1BE153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0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6A863-F4DD-415F-9407-663661DFBDC2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6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</p:grpSp>
      <p:sp>
        <p:nvSpPr>
          <p:cNvPr id="370706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  <a:endParaRPr lang="en-US"/>
          </a:p>
        </p:txBody>
      </p:sp>
      <p:sp>
        <p:nvSpPr>
          <p:cNvPr id="370707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  <a:endParaRPr lang="en-U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F184C-ACC1-4AB2-98FF-B89BBFB2C931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612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A5170-9E93-4633-86EC-E89E0A25E6DC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674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AF251-B720-4856-90F4-BDA677888FF7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56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02AE0-8016-4399-860B-335C2A58D942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284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9830C-AE96-47D2-86D0-43C648CDF19F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762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9DEE4D-83E8-4D87-AA0F-C9D23338919F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94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A4EA3-4938-42EE-A932-79D8541632D1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5918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65B0E-72D2-455F-856C-65A1FDE39746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0485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E2B56-5131-44F4-B761-307E813610FF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3774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231A2-B877-4574-AB24-5F84EE1BE153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033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6A863-F4DD-415F-9407-663661DFBDC2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5583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</p:grpSp>
      <p:sp>
        <p:nvSpPr>
          <p:cNvPr id="370706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  <a:endParaRPr lang="en-US"/>
          </a:p>
        </p:txBody>
      </p:sp>
      <p:sp>
        <p:nvSpPr>
          <p:cNvPr id="370707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  <a:endParaRPr lang="en-U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F184C-ACC1-4AB2-98FF-B89BBFB2C931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7053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A5170-9E93-4633-86EC-E89E0A25E6DC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30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AF251-B720-4856-90F4-BDA677888FF7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9613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02AE0-8016-4399-860B-335C2A58D942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5185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9830C-AE96-47D2-86D0-43C648CDF19F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6713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9DEE4D-83E8-4D87-AA0F-C9D23338919F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8778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A4EA3-4938-42EE-A932-79D8541632D1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7691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65B0E-72D2-455F-856C-65A1FDE39746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2469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E2B56-5131-44F4-B761-307E813610FF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95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231A2-B877-4574-AB24-5F84EE1BE153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3736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6A863-F4DD-415F-9407-663661DFBDC2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325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369667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68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69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0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1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2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3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4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5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6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7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8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9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80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81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</p:grpSp>
      <p:sp>
        <p:nvSpPr>
          <p:cNvPr id="36968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คลิกเพื่อแก้ไขลักษณะต้นแบบชื่อเรื่อง</a:t>
            </a:r>
            <a:endParaRPr lang="en-US" smtClean="0"/>
          </a:p>
        </p:txBody>
      </p:sp>
      <p:sp>
        <p:nvSpPr>
          <p:cNvPr id="369683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369684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369685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75A006-AB16-4617-B11C-49D1E76342FE}" type="slidenum">
              <a:rPr lang="en-US">
                <a:solidFill>
                  <a:srgbClr val="EAEAE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  <p:sp>
        <p:nvSpPr>
          <p:cNvPr id="36968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en-US" smtClean="0"/>
          </a:p>
          <a:p>
            <a:pPr lvl="1"/>
            <a:r>
              <a:rPr lang="th-TH" smtClean="0"/>
              <a:t>ระดับที่สอง</a:t>
            </a:r>
            <a:endParaRPr lang="en-US" smtClean="0"/>
          </a:p>
          <a:p>
            <a:pPr lvl="2"/>
            <a:r>
              <a:rPr lang="th-TH" smtClean="0"/>
              <a:t>ระดับที่สาม</a:t>
            </a:r>
            <a:endParaRPr lang="en-US" smtClean="0"/>
          </a:p>
          <a:p>
            <a:pPr lvl="3"/>
            <a:r>
              <a:rPr lang="th-TH" smtClean="0"/>
              <a:t>ระดับที่สี่</a:t>
            </a:r>
            <a:endParaRPr lang="en-US" smtClean="0"/>
          </a:p>
          <a:p>
            <a:pPr lvl="4"/>
            <a:r>
              <a:rPr lang="th-TH" smtClean="0"/>
              <a:t>ระดับที่ห้า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2506438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369667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68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69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0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1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2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3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4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5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6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7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8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9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80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81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</p:grpSp>
      <p:sp>
        <p:nvSpPr>
          <p:cNvPr id="36968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คลิกเพื่อแก้ไขลักษณะต้นแบบชื่อเรื่อง</a:t>
            </a:r>
            <a:endParaRPr lang="en-US" smtClean="0"/>
          </a:p>
        </p:txBody>
      </p:sp>
      <p:sp>
        <p:nvSpPr>
          <p:cNvPr id="369683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369684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369685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75A006-AB16-4617-B11C-49D1E76342FE}" type="slidenum">
              <a:rPr lang="en-US">
                <a:solidFill>
                  <a:srgbClr val="EAEAE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  <p:sp>
        <p:nvSpPr>
          <p:cNvPr id="36968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en-US" smtClean="0"/>
          </a:p>
          <a:p>
            <a:pPr lvl="1"/>
            <a:r>
              <a:rPr lang="th-TH" smtClean="0"/>
              <a:t>ระดับที่สอง</a:t>
            </a:r>
            <a:endParaRPr lang="en-US" smtClean="0"/>
          </a:p>
          <a:p>
            <a:pPr lvl="2"/>
            <a:r>
              <a:rPr lang="th-TH" smtClean="0"/>
              <a:t>ระดับที่สาม</a:t>
            </a:r>
            <a:endParaRPr lang="en-US" smtClean="0"/>
          </a:p>
          <a:p>
            <a:pPr lvl="3"/>
            <a:r>
              <a:rPr lang="th-TH" smtClean="0"/>
              <a:t>ระดับที่สี่</a:t>
            </a:r>
            <a:endParaRPr lang="en-US" smtClean="0"/>
          </a:p>
          <a:p>
            <a:pPr lvl="4"/>
            <a:r>
              <a:rPr lang="th-TH" smtClean="0"/>
              <a:t>ระดับที่ห้า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89244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369667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68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69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0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1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2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3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4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5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6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7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8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79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80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  <p:sp>
          <p:nvSpPr>
            <p:cNvPr id="369681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400">
                <a:solidFill>
                  <a:srgbClr val="EAEAEA"/>
                </a:solidFill>
                <a:latin typeface="Arial" charset="0"/>
              </a:endParaRPr>
            </a:p>
          </p:txBody>
        </p:sp>
      </p:grpSp>
      <p:sp>
        <p:nvSpPr>
          <p:cNvPr id="36968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คลิกเพื่อแก้ไขลักษณะต้นแบบชื่อเรื่อง</a:t>
            </a:r>
            <a:endParaRPr lang="en-US" smtClean="0"/>
          </a:p>
        </p:txBody>
      </p:sp>
      <p:sp>
        <p:nvSpPr>
          <p:cNvPr id="369683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369684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EAEAEA"/>
              </a:solidFill>
            </a:endParaRPr>
          </a:p>
        </p:txBody>
      </p:sp>
      <p:sp>
        <p:nvSpPr>
          <p:cNvPr id="369685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75A006-AB16-4617-B11C-49D1E76342FE}" type="slidenum">
              <a:rPr lang="en-US">
                <a:solidFill>
                  <a:srgbClr val="EAEAE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EAEAEA"/>
              </a:solidFill>
            </a:endParaRPr>
          </a:p>
        </p:txBody>
      </p:sp>
      <p:sp>
        <p:nvSpPr>
          <p:cNvPr id="36968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en-US" smtClean="0"/>
          </a:p>
          <a:p>
            <a:pPr lvl="1"/>
            <a:r>
              <a:rPr lang="th-TH" smtClean="0"/>
              <a:t>ระดับที่สอง</a:t>
            </a:r>
            <a:endParaRPr lang="en-US" smtClean="0"/>
          </a:p>
          <a:p>
            <a:pPr lvl="2"/>
            <a:r>
              <a:rPr lang="th-TH" smtClean="0"/>
              <a:t>ระดับที่สาม</a:t>
            </a:r>
            <a:endParaRPr lang="en-US" smtClean="0"/>
          </a:p>
          <a:p>
            <a:pPr lvl="3"/>
            <a:r>
              <a:rPr lang="th-TH" smtClean="0"/>
              <a:t>ระดับที่สี่</a:t>
            </a:r>
            <a:endParaRPr lang="en-US" smtClean="0"/>
          </a:p>
          <a:p>
            <a:pPr lvl="4"/>
            <a:r>
              <a:rPr lang="th-TH" smtClean="0"/>
              <a:t>ระดับที่ห้า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7579996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 sz="quarter"/>
          </p:nvPr>
        </p:nvSpPr>
        <p:spPr>
          <a:xfrm>
            <a:off x="179512" y="1340768"/>
            <a:ext cx="8640960" cy="252028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h-TH" sz="6600" b="1" dirty="0" smtClean="0">
                <a:ea typeface="Calibri"/>
                <a:cs typeface="Cordia New"/>
              </a:rPr>
              <a:t/>
            </a:r>
            <a:br>
              <a:rPr lang="th-TH" sz="6600" b="1" dirty="0" smtClean="0">
                <a:ea typeface="Calibri"/>
                <a:cs typeface="Cordia New"/>
              </a:rPr>
            </a:br>
            <a:r>
              <a:rPr lang="th-TH" sz="6600" b="1" dirty="0" smtClean="0">
                <a:ea typeface="Calibri"/>
                <a:cs typeface="Cordia New"/>
              </a:rPr>
              <a:t>หลักการ</a:t>
            </a:r>
            <a:r>
              <a:rPr lang="th-TH" sz="6600" b="1" dirty="0">
                <a:ea typeface="Calibri"/>
                <a:cs typeface="Cordia New"/>
              </a:rPr>
              <a:t>และตัวอย่างการร่างหนังสือราชการ</a:t>
            </a:r>
            <a:r>
              <a:rPr lang="en-US" sz="6600" dirty="0">
                <a:ea typeface="Calibri"/>
                <a:cs typeface="Cordia New"/>
              </a:rPr>
              <a:t/>
            </a:r>
            <a:br>
              <a:rPr lang="en-US" sz="6600" dirty="0">
                <a:ea typeface="Calibri"/>
                <a:cs typeface="Cordia New"/>
              </a:rPr>
            </a:br>
            <a:endParaRPr lang="th-TH" sz="6600" dirty="0"/>
          </a:p>
        </p:txBody>
      </p:sp>
    </p:spTree>
    <p:extLst>
      <p:ext uri="{BB962C8B-B14F-4D97-AF65-F5344CB8AC3E}">
        <p14:creationId xmlns:p14="http://schemas.microsoft.com/office/powerpoint/2010/main" val="356984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7200" dirty="0" smtClean="0"/>
              <a:t>การเขียนชื่อเรื่อง</a:t>
            </a:r>
            <a:endParaRPr lang="th-TH" sz="7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628800"/>
            <a:ext cx="9036496" cy="5112568"/>
          </a:xfrm>
        </p:spPr>
        <p:txBody>
          <a:bodyPr>
            <a:normAutofit/>
          </a:bodyPr>
          <a:lstStyle/>
          <a:p>
            <a:pPr marL="0" lvl="0" indent="0" fontAlgn="base">
              <a:lnSpc>
                <a:spcPct val="75000"/>
              </a:lnSpc>
              <a:spcBef>
                <a:spcPct val="55000"/>
              </a:spcBef>
              <a:spcAft>
                <a:spcPct val="0"/>
              </a:spcAft>
              <a:buNone/>
              <a:defRPr/>
            </a:pPr>
            <a:r>
              <a:rPr lang="th-TH" sz="54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  <a:cs typeface="Angsana New"/>
              </a:rPr>
              <a:t>๑. ให้</a:t>
            </a:r>
            <a:r>
              <a:rPr lang="th-TH" sz="5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  <a:cs typeface="Angsana New"/>
              </a:rPr>
              <a:t>รู้ใจความที่ย่อสั้นที่สุดของ</a:t>
            </a:r>
            <a:r>
              <a:rPr lang="th-TH" sz="54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  <a:cs typeface="Angsana New"/>
              </a:rPr>
              <a:t>หนังสือ</a:t>
            </a:r>
          </a:p>
          <a:p>
            <a:pPr marL="0" lvl="0" indent="0" fontAlgn="base">
              <a:lnSpc>
                <a:spcPct val="75000"/>
              </a:lnSpc>
              <a:spcBef>
                <a:spcPct val="55000"/>
              </a:spcBef>
              <a:spcAft>
                <a:spcPct val="0"/>
              </a:spcAft>
              <a:buNone/>
              <a:defRPr/>
            </a:pPr>
            <a:r>
              <a:rPr lang="th-TH" sz="5400" b="1" dirty="0" smtClean="0">
                <a:solidFill>
                  <a:srgbClr val="FFFFFF"/>
                </a:solidFill>
                <a:latin typeface="Tahoma"/>
                <a:cs typeface="Angsana New"/>
              </a:rPr>
              <a:t>๒. </a:t>
            </a:r>
            <a:r>
              <a:rPr lang="th-TH" sz="60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ngsana New"/>
              </a:rPr>
              <a:t>การ</a:t>
            </a:r>
            <a:r>
              <a:rPr lang="th-TH" sz="6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ngsana New"/>
              </a:rPr>
              <a:t>ขึ้นต้นด้วยกริยา จะ</a:t>
            </a:r>
            <a:r>
              <a:rPr lang="th-TH" sz="60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ngsana New"/>
              </a:rPr>
              <a:t>ชัดเจน</a:t>
            </a:r>
            <a:endParaRPr lang="th-TH" sz="6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ngsana New"/>
            </a:endParaRPr>
          </a:p>
          <a:p>
            <a:pPr marL="609600" lvl="0" indent="-609600" fontAlgn="base">
              <a:lnSpc>
                <a:spcPct val="75000"/>
              </a:lnSpc>
              <a:spcBef>
                <a:spcPct val="55000"/>
              </a:spcBef>
              <a:spcAft>
                <a:spcPct val="0"/>
              </a:spcAft>
              <a:buNone/>
              <a:defRPr/>
            </a:pPr>
            <a:r>
              <a:rPr lang="th-TH" sz="6000" b="1" kern="0" dirty="0">
                <a:solidFill>
                  <a:srgbClr val="FFFFFF"/>
                </a:solidFill>
                <a:latin typeface="Arial"/>
                <a:cs typeface="Angsana New"/>
              </a:rPr>
              <a:t>   เช่น </a:t>
            </a:r>
            <a:r>
              <a:rPr lang="th-TH" sz="6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ngsana New"/>
              </a:rPr>
              <a:t>ขอ</a:t>
            </a:r>
            <a:r>
              <a:rPr lang="th-TH" sz="60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ngsana New"/>
              </a:rPr>
              <a:t>อนุมัติ.... </a:t>
            </a:r>
            <a:r>
              <a:rPr lang="th-TH" sz="6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ngsana New"/>
              </a:rPr>
              <a:t>ขอ</a:t>
            </a:r>
            <a:r>
              <a:rPr lang="th-TH" sz="60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ngsana New"/>
              </a:rPr>
              <a:t>อนุญาต....</a:t>
            </a:r>
            <a:r>
              <a:rPr lang="th-TH" sz="6000" b="1" kern="0" dirty="0" smtClean="0">
                <a:solidFill>
                  <a:srgbClr val="FFFFFF"/>
                </a:solidFill>
                <a:latin typeface="Arial"/>
                <a:cs typeface="Angsana New"/>
              </a:rPr>
              <a:t> </a:t>
            </a:r>
            <a:r>
              <a:rPr lang="th-TH" sz="60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ngsana New"/>
              </a:rPr>
              <a:t>ขอใช้....</a:t>
            </a:r>
            <a:endParaRPr lang="th-TH" sz="6000" b="1" kern="0" dirty="0">
              <a:solidFill>
                <a:srgbClr val="FFFFFF"/>
              </a:solidFill>
              <a:latin typeface="Arial"/>
              <a:cs typeface="Angsana New"/>
            </a:endParaRPr>
          </a:p>
          <a:p>
            <a:pPr marL="609600" lvl="0" indent="-609600" fontAlgn="base">
              <a:lnSpc>
                <a:spcPct val="75000"/>
              </a:lnSpc>
              <a:spcBef>
                <a:spcPct val="55000"/>
              </a:spcBef>
              <a:spcAft>
                <a:spcPct val="0"/>
              </a:spcAft>
              <a:buNone/>
              <a:defRPr/>
            </a:pPr>
            <a:r>
              <a:rPr lang="th-TH" sz="60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ngsana New"/>
              </a:rPr>
              <a:t>. </a:t>
            </a:r>
            <a:endParaRPr lang="th-TH" sz="5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  <a:cs typeface="Angsana New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04539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8" y="1008063"/>
            <a:ext cx="8531547" cy="5849937"/>
          </a:xfrm>
        </p:spPr>
        <p:txBody>
          <a:bodyPr/>
          <a:lstStyle/>
          <a:p>
            <a:pPr marL="685800" indent="-685800" algn="l" eaLnBrk="1" hangingPunct="1">
              <a:buFont typeface="Arial" pitchFamily="34" charset="0"/>
              <a:buChar char="•"/>
              <a:defRPr/>
            </a:pPr>
            <a:r>
              <a:rPr lang="th-TH" sz="5400" b="1" dirty="0" smtClean="0"/>
              <a:t>ขออนุมัติเลื่อนเงินเดือนเป็นกรณีพิเศษ</a:t>
            </a:r>
          </a:p>
          <a:p>
            <a:pPr marL="685800" indent="-685800" algn="l" eaLnBrk="1" hangingPunct="1">
              <a:buFont typeface="Arial" pitchFamily="34" charset="0"/>
              <a:buChar char="•"/>
              <a:defRPr/>
            </a:pPr>
            <a:r>
              <a:rPr lang="th-TH" sz="5400" b="1" dirty="0" smtClean="0"/>
              <a:t>ขออนุญาตไปราชการ</a:t>
            </a:r>
          </a:p>
          <a:p>
            <a:pPr marL="685800" indent="-685800" algn="l" eaLnBrk="1" hangingPunct="1">
              <a:buFont typeface="Arial" pitchFamily="34" charset="0"/>
              <a:buChar char="•"/>
              <a:defRPr/>
            </a:pPr>
            <a:r>
              <a:rPr lang="th-TH" sz="5400" b="1" dirty="0" smtClean="0"/>
              <a:t>ขอรายงานการขาดสอบปลายภาค</a:t>
            </a:r>
          </a:p>
          <a:p>
            <a:pPr marL="685800" indent="-685800" algn="l" eaLnBrk="1" hangingPunct="1">
              <a:buFont typeface="Arial" pitchFamily="34" charset="0"/>
              <a:buChar char="•"/>
              <a:defRPr/>
            </a:pPr>
            <a:r>
              <a:rPr lang="th-TH" sz="5400" b="1" dirty="0" smtClean="0"/>
              <a:t>ขอหารือเกี่ยวกับระเบียบสารบรรณ </a:t>
            </a:r>
          </a:p>
          <a:p>
            <a:pPr marL="685800" indent="-685800" algn="l" eaLnBrk="1" hangingPunct="1">
              <a:buFont typeface="Arial" pitchFamily="34" charset="0"/>
              <a:buChar char="•"/>
              <a:defRPr/>
            </a:pPr>
            <a:r>
              <a:rPr lang="th-TH" sz="5400" b="1" dirty="0" smtClean="0"/>
              <a:t> ขอเชิญวิทยากรบรรยาย</a:t>
            </a:r>
          </a:p>
          <a:p>
            <a:pPr algn="l" eaLnBrk="1" hangingPunct="1">
              <a:defRPr/>
            </a:pPr>
            <a:endParaRPr lang="th-TH" sz="5400" b="1" dirty="0" smtClean="0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03575" y="3068638"/>
            <a:ext cx="53990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1800" smtClean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009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414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414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414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414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741368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h-TH" sz="4800" b="1" dirty="0">
                <a:ea typeface="Calibri"/>
              </a:rPr>
              <a:t>เนื้อหาของ หนังสือราชการ โดยทั่วไป จะมี 3 </a:t>
            </a:r>
            <a:r>
              <a:rPr lang="th-TH" sz="4800" b="1" dirty="0" smtClean="0">
                <a:ea typeface="Calibri"/>
              </a:rPr>
              <a:t>ส่วน (๓วรรค)</a:t>
            </a:r>
          </a:p>
          <a:p>
            <a:pPr marL="0" indent="0">
              <a:buNone/>
            </a:pPr>
            <a:r>
              <a:rPr lang="th-TH" sz="4800" dirty="0" smtClean="0">
                <a:cs typeface="Cordia New"/>
              </a:rPr>
              <a:t>	</a:t>
            </a:r>
            <a:r>
              <a:rPr lang="th-TH" sz="4800" b="1" dirty="0" smtClean="0">
                <a:cs typeface="+mj-cs"/>
              </a:rPr>
              <a:t>1.  </a:t>
            </a:r>
            <a:r>
              <a:rPr lang="th-TH" sz="4800" b="1" i="0" u="none" strike="noStrike" baseline="0" dirty="0" smtClean="0">
                <a:latin typeface="CordiaNew"/>
                <a:cs typeface="+mj-cs"/>
              </a:rPr>
              <a:t>เหตุ</a:t>
            </a:r>
            <a:r>
              <a:rPr lang="th-TH" sz="4800" b="1" i="0" u="none" strike="noStrike" baseline="0" dirty="0" smtClean="0">
                <a:latin typeface="CordiaNew"/>
              </a:rPr>
              <a:t>ที่มีหนังสือไป ซึ่งอาจเป็นเหตุมาจากผู้มีหนังสือไป หรือเหตุจากบุคคลภายนอก หรือเหตุจากเหตุการณ์ปรากฏขึ้น</a:t>
            </a:r>
            <a:r>
              <a:rPr lang="th-TH" sz="4800" b="1" i="0" u="none" strike="noStrike" dirty="0" smtClean="0">
                <a:latin typeface="CordiaNew"/>
              </a:rPr>
              <a:t> </a:t>
            </a:r>
            <a:r>
              <a:rPr lang="th-TH" sz="4800" b="1" i="0" u="none" strike="noStrike" baseline="0" dirty="0" smtClean="0">
                <a:latin typeface="CordiaNew"/>
              </a:rPr>
              <a:t> หรือเหตุจากผู้รับหนังสือ และอาจเป็นเหตุที่เกิดขึ้นใหม่ หรือเหตุที่มีเรื่องเดิมที่เคยติดต่อกันมา และอาจจะมีเรื่องสืบเนื่อง หรือเรื่องที่เกี่ยวข้องด้วยก็ได้</a:t>
            </a:r>
          </a:p>
          <a:p>
            <a:pPr marL="0" indent="0">
              <a:buNone/>
            </a:pPr>
            <a:r>
              <a:rPr lang="th-TH" sz="4800" b="1" dirty="0">
                <a:latin typeface="CordiaNew"/>
              </a:rPr>
              <a:t>	</a:t>
            </a:r>
            <a:endParaRPr lang="th-TH" sz="4800" b="1" dirty="0"/>
          </a:p>
        </p:txBody>
      </p:sp>
    </p:spTree>
    <p:extLst>
      <p:ext uri="{BB962C8B-B14F-4D97-AF65-F5344CB8AC3E}">
        <p14:creationId xmlns:p14="http://schemas.microsoft.com/office/powerpoint/2010/main" val="92585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EEC85E"/>
              </a:buClr>
              <a:buNone/>
            </a:pPr>
            <a:r>
              <a:rPr lang="th-TH" sz="4800" b="1" dirty="0" smtClean="0">
                <a:solidFill>
                  <a:srgbClr val="EAEAEA"/>
                </a:solidFill>
                <a:latin typeface="CordiaNew"/>
              </a:rPr>
              <a:t>	2</a:t>
            </a:r>
            <a:r>
              <a:rPr lang="th-TH" sz="4800" b="1" dirty="0">
                <a:solidFill>
                  <a:srgbClr val="EAEAEA"/>
                </a:solidFill>
                <a:latin typeface="CordiaNew"/>
              </a:rPr>
              <a:t>. ความประสงค์ของการเขียนหนังสือไป คือจะให้ผู้รับหนังสือทำอะไร หรือทำอย่างไร</a:t>
            </a:r>
          </a:p>
          <a:p>
            <a:pPr marL="0" lvl="0" indent="0">
              <a:buClr>
                <a:srgbClr val="EEC85E"/>
              </a:buClr>
              <a:buNone/>
            </a:pPr>
            <a:r>
              <a:rPr lang="th-TH" sz="4800" b="1" dirty="0">
                <a:solidFill>
                  <a:srgbClr val="EAEAEA"/>
                </a:solidFill>
                <a:latin typeface="CordiaNew"/>
              </a:rPr>
              <a:t>	3. ส่วนสรุปความ</a:t>
            </a:r>
            <a:endParaRPr lang="th-TH" sz="4800" b="1" dirty="0">
              <a:solidFill>
                <a:srgbClr val="EAEAEA"/>
              </a:solidFill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85906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การร่างหนังสือราชการ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800" b="1" dirty="0" smtClean="0"/>
              <a:t>มี ๒ รูปแบบ คือ</a:t>
            </a:r>
          </a:p>
          <a:p>
            <a:pPr marL="457200" lvl="1" indent="0">
              <a:buNone/>
            </a:pPr>
            <a:r>
              <a:rPr lang="th-TH" sz="4800" b="1" dirty="0" smtClean="0"/>
              <a:t>	๑.</a:t>
            </a:r>
            <a:r>
              <a:rPr lang="th-TH" sz="4800" b="1" dirty="0" smtClean="0">
                <a:latin typeface="Tahoma"/>
                <a:ea typeface="+mj-ea"/>
              </a:rPr>
              <a:t> </a:t>
            </a:r>
            <a:r>
              <a:rPr lang="th-TH" sz="4800" b="1" dirty="0" smtClean="0">
                <a:latin typeface="Tahoma"/>
                <a:ea typeface="+mj-ea"/>
              </a:rPr>
              <a:t>แบบการ</a:t>
            </a:r>
            <a:r>
              <a:rPr lang="th-TH" sz="4800" b="1" dirty="0">
                <a:latin typeface="Tahoma"/>
                <a:ea typeface="+mj-ea"/>
              </a:rPr>
              <a:t>เริ่มเรื่อง</a:t>
            </a:r>
            <a:r>
              <a:rPr lang="th-TH" sz="4800" b="1" dirty="0" smtClean="0">
                <a:latin typeface="Tahoma"/>
                <a:ea typeface="+mj-ea"/>
              </a:rPr>
              <a:t>ใหม่</a:t>
            </a:r>
          </a:p>
          <a:p>
            <a:pPr marL="457200" lvl="1" indent="0">
              <a:buNone/>
            </a:pPr>
            <a:r>
              <a:rPr lang="th-TH" sz="4800" b="1" dirty="0" smtClean="0">
                <a:latin typeface="Tahoma"/>
                <a:ea typeface="+mj-ea"/>
              </a:rPr>
              <a:t>	๒. </a:t>
            </a:r>
            <a:r>
              <a:rPr lang="th-TH" sz="4800" b="1" dirty="0" smtClean="0">
                <a:latin typeface="Times New Roman"/>
                <a:ea typeface="+mj-ea"/>
              </a:rPr>
              <a:t>แบบ</a:t>
            </a:r>
            <a:r>
              <a:rPr lang="th-TH" sz="4800" b="1" dirty="0">
                <a:latin typeface="Times New Roman"/>
                <a:ea typeface="+mj-ea"/>
              </a:rPr>
              <a:t>อ้างเรื่องเดิม </a:t>
            </a:r>
            <a:endParaRPr lang="th-TH" sz="4800" b="1" dirty="0"/>
          </a:p>
        </p:txBody>
      </p:sp>
    </p:spTree>
    <p:extLst>
      <p:ext uri="{BB962C8B-B14F-4D97-AF65-F5344CB8AC3E}">
        <p14:creationId xmlns:p14="http://schemas.microsoft.com/office/powerpoint/2010/main" val="3684306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800" b="1" dirty="0">
                <a:solidFill>
                  <a:srgbClr val="EAEAEA"/>
                </a:solidFill>
                <a:latin typeface="Tahoma"/>
                <a:ea typeface="+mn-ea"/>
              </a:rPr>
              <a:t>แบบการเริ่มเรื่องใหม่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5141168"/>
          </a:xfrm>
        </p:spPr>
        <p:txBody>
          <a:bodyPr/>
          <a:lstStyle/>
          <a:p>
            <a:pPr marL="0" lvl="0" indent="0" algn="ctr" eaLnBrk="1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th-TH" sz="4800" dirty="0" smtClean="0"/>
              <a:t>เป็นเรื่องที่ผู้รับหนังสือไม่ทราบเรื่องนี้มาก่อน </a:t>
            </a:r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th-TH" sz="4800" b="1" dirty="0" smtClean="0"/>
              <a:t>ส่วน</a:t>
            </a:r>
            <a:r>
              <a:rPr lang="th-TH" sz="4800" b="1" dirty="0" smtClean="0"/>
              <a:t>ที่ ๑  ขึ้นต้นด้วยคำว่า  ด้วย ........</a:t>
            </a:r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th-TH" sz="4800" b="1" dirty="0" smtClean="0"/>
              <a:t>เนื่องด้วย..........</a:t>
            </a:r>
            <a:r>
              <a:rPr lang="en-US" sz="4800" b="1" kern="1200" dirty="0">
                <a:solidFill>
                  <a:srgbClr val="FFFFFF"/>
                </a:solidFill>
                <a:latin typeface="Arial" charset="0"/>
              </a:rPr>
              <a:t> </a:t>
            </a:r>
            <a:endParaRPr lang="th-TH" sz="4800" b="1" kern="1200" dirty="0" smtClean="0">
              <a:solidFill>
                <a:srgbClr val="FFFFFF"/>
              </a:solidFill>
              <a:latin typeface="Arial" charset="0"/>
            </a:endParaRPr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th-TH" sz="4800" b="1" kern="1200" dirty="0" smtClean="0">
                <a:solidFill>
                  <a:srgbClr val="FFFFFF"/>
                </a:solidFill>
                <a:latin typeface="Arial" charset="0"/>
              </a:rPr>
              <a:t>ใคร จะทำอะไร อย่างไร </a:t>
            </a:r>
            <a:r>
              <a:rPr lang="en-US" sz="4800" b="1" kern="1200" dirty="0" err="1" smtClean="0">
                <a:solidFill>
                  <a:srgbClr val="FFFFFF"/>
                </a:solidFill>
                <a:latin typeface="Arial" charset="0"/>
              </a:rPr>
              <a:t>เมื่อไหร่</a:t>
            </a:r>
            <a:r>
              <a:rPr lang="th-TH" sz="4800" b="1" dirty="0" smtClean="0"/>
              <a:t>.</a:t>
            </a:r>
            <a:r>
              <a:rPr lang="en-US" sz="4800" b="1" kern="1200" dirty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4800" b="1" kern="1200" dirty="0" err="1">
                <a:solidFill>
                  <a:srgbClr val="FFFFFF"/>
                </a:solidFill>
                <a:latin typeface="Arial" charset="0"/>
              </a:rPr>
              <a:t>ที่</a:t>
            </a:r>
            <a:r>
              <a:rPr lang="en-US" sz="4800" b="1" kern="1200" dirty="0" err="1" smtClean="0">
                <a:solidFill>
                  <a:srgbClr val="FFFFFF"/>
                </a:solidFill>
                <a:latin typeface="Arial" charset="0"/>
              </a:rPr>
              <a:t>ไหน</a:t>
            </a:r>
            <a:endParaRPr lang="en-US" sz="4800" b="1" kern="1200" dirty="0" smtClean="0">
              <a:solidFill>
                <a:srgbClr val="FFFFFF"/>
              </a:solidFill>
              <a:latin typeface="Arial" charset="0"/>
            </a:endParaRPr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th-TH" sz="4800" b="1" kern="1200" dirty="0" smtClean="0">
                <a:latin typeface="Arial" charset="0"/>
              </a:rPr>
              <a:t>(ห้ามลงท้ายด้วยคำว่า </a:t>
            </a:r>
            <a:r>
              <a:rPr lang="th-TH" sz="4800" b="1" kern="1200" dirty="0" smtClean="0">
                <a:solidFill>
                  <a:srgbClr val="FF0000"/>
                </a:solidFill>
                <a:latin typeface="Arial" charset="0"/>
              </a:rPr>
              <a:t>นั้น </a:t>
            </a:r>
            <a:r>
              <a:rPr lang="th-TH" sz="4800" b="1" kern="1200" dirty="0">
                <a:solidFill>
                  <a:srgbClr val="FF0000"/>
                </a:solidFill>
                <a:latin typeface="Arial" charset="0"/>
              </a:rPr>
              <a:t>)</a:t>
            </a:r>
            <a:r>
              <a:rPr lang="en-US" sz="4800" b="1" kern="1200" dirty="0" smtClean="0">
                <a:solidFill>
                  <a:srgbClr val="FF0000"/>
                </a:solidFill>
                <a:latin typeface="Arial" charset="0"/>
              </a:rPr>
              <a:t> </a:t>
            </a:r>
            <a:endParaRPr lang="th-TH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415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4575" y="3141663"/>
            <a:ext cx="7991921" cy="2374900"/>
          </a:xfrm>
        </p:spPr>
        <p:txBody>
          <a:bodyPr/>
          <a:lstStyle/>
          <a:p>
            <a:pPr algn="l" eaLnBrk="1" hangingPunct="1">
              <a:defRPr/>
            </a:pPr>
            <a:r>
              <a:rPr lang="th-TH" sz="3200" b="1" dirty="0" smtClean="0">
                <a:solidFill>
                  <a:schemeClr val="tx1"/>
                </a:solidFill>
              </a:rPr>
              <a:t>     </a:t>
            </a:r>
            <a:br>
              <a:rPr lang="th-TH" sz="3200" b="1" dirty="0" smtClean="0">
                <a:solidFill>
                  <a:schemeClr val="tx1"/>
                </a:solidFill>
              </a:rPr>
            </a:br>
            <a:r>
              <a:rPr lang="th-TH" sz="3200" b="1" dirty="0">
                <a:solidFill>
                  <a:schemeClr val="tx1"/>
                </a:solidFill>
              </a:rPr>
              <a:t/>
            </a:r>
            <a:br>
              <a:rPr lang="th-TH" sz="3200" b="1" dirty="0">
                <a:solidFill>
                  <a:schemeClr val="tx1"/>
                </a:solidFill>
              </a:rPr>
            </a:br>
            <a:r>
              <a:rPr lang="th-TH" sz="3200" b="1" dirty="0" smtClean="0">
                <a:solidFill>
                  <a:schemeClr val="tx1"/>
                </a:solidFill>
              </a:rPr>
              <a:t/>
            </a:r>
            <a:br>
              <a:rPr lang="th-TH" sz="3200" b="1" dirty="0" smtClean="0">
                <a:solidFill>
                  <a:schemeClr val="tx1"/>
                </a:solidFill>
              </a:rPr>
            </a:br>
            <a:r>
              <a:rPr lang="th-TH" sz="3200" b="1" dirty="0">
                <a:solidFill>
                  <a:schemeClr val="tx1"/>
                </a:solidFill>
              </a:rPr>
              <a:t/>
            </a:r>
            <a:br>
              <a:rPr lang="th-TH" sz="3200" b="1" dirty="0">
                <a:solidFill>
                  <a:schemeClr val="tx1"/>
                </a:solidFill>
              </a:rPr>
            </a:br>
            <a:r>
              <a:rPr lang="th-TH" sz="3200" b="1" dirty="0" smtClean="0">
                <a:solidFill>
                  <a:schemeClr val="tx1"/>
                </a:solidFill>
              </a:rPr>
              <a:t/>
            </a:r>
            <a:br>
              <a:rPr lang="th-TH" sz="3200" b="1" dirty="0" smtClean="0">
                <a:solidFill>
                  <a:schemeClr val="tx1"/>
                </a:solidFill>
              </a:rPr>
            </a:br>
            <a:r>
              <a:rPr lang="th-TH" sz="3200" b="1" dirty="0">
                <a:solidFill>
                  <a:schemeClr val="tx1"/>
                </a:solidFill>
              </a:rPr>
              <a:t/>
            </a:r>
            <a:br>
              <a:rPr lang="th-TH" sz="3200" b="1" dirty="0">
                <a:solidFill>
                  <a:schemeClr val="tx1"/>
                </a:solidFill>
              </a:rPr>
            </a:br>
            <a:r>
              <a:rPr lang="th-TH" sz="3200" b="1" dirty="0" smtClean="0">
                <a:solidFill>
                  <a:schemeClr val="tx1"/>
                </a:solidFill>
              </a:rPr>
              <a:t/>
            </a:r>
            <a:br>
              <a:rPr lang="th-TH" sz="3200" b="1" dirty="0" smtClean="0">
                <a:solidFill>
                  <a:schemeClr val="tx1"/>
                </a:solidFill>
              </a:rPr>
            </a:br>
            <a:r>
              <a:rPr lang="th-TH" sz="3200" b="1" dirty="0">
                <a:solidFill>
                  <a:schemeClr val="tx1"/>
                </a:solidFill>
              </a:rPr>
              <a:t/>
            </a:r>
            <a:br>
              <a:rPr lang="th-TH" sz="3200" b="1" dirty="0">
                <a:solidFill>
                  <a:schemeClr val="tx1"/>
                </a:solidFill>
              </a:rPr>
            </a:br>
            <a:r>
              <a:rPr lang="th-TH" sz="3200" b="1" dirty="0" smtClean="0">
                <a:solidFill>
                  <a:schemeClr val="tx1"/>
                </a:solidFill>
              </a:rPr>
              <a:t>  	 สำนักงาน </a:t>
            </a:r>
            <a:r>
              <a:rPr lang="th-TH" sz="3200" b="1" dirty="0" err="1" smtClean="0">
                <a:solidFill>
                  <a:schemeClr val="tx1"/>
                </a:solidFill>
              </a:rPr>
              <a:t>กศน</a:t>
            </a:r>
            <a:r>
              <a:rPr lang="th-TH" sz="3200" b="1" dirty="0" smtClean="0">
                <a:solidFill>
                  <a:schemeClr val="tx1"/>
                </a:solidFill>
              </a:rPr>
              <a:t>. จังหวัดเพชรบุรี พิจารณาเห็นว่ามหาวิทยาลัยราช</a:t>
            </a:r>
            <a:r>
              <a:rPr lang="th-TH" sz="3200" b="1" dirty="0" err="1" smtClean="0">
                <a:solidFill>
                  <a:schemeClr val="tx1"/>
                </a:solidFill>
              </a:rPr>
              <a:t>ภัฎ</a:t>
            </a:r>
            <a:r>
              <a:rPr lang="th-TH" sz="3200" b="1" dirty="0" smtClean="0">
                <a:solidFill>
                  <a:schemeClr val="tx1"/>
                </a:solidFill>
              </a:rPr>
              <a:t>เพชรบุรี มีวิทยากรที่มีความรู้ความเข้าในเกี่ยวกับการเขียนหนังสือราชการ </a:t>
            </a:r>
            <a:r>
              <a:rPr lang="th-TH" sz="3200" b="1" dirty="0" smtClean="0">
                <a:solidFill>
                  <a:srgbClr val="EAEAEA"/>
                </a:solidFill>
              </a:rPr>
              <a:t>จึง</a:t>
            </a:r>
            <a:r>
              <a:rPr lang="th-TH" sz="3200" b="1" dirty="0">
                <a:solidFill>
                  <a:srgbClr val="EAEAEA"/>
                </a:solidFill>
              </a:rPr>
              <a:t>ขอเรียนเชิญวิทยากร</a:t>
            </a:r>
            <a:r>
              <a:rPr lang="th-TH" sz="3200" b="1" dirty="0" smtClean="0">
                <a:solidFill>
                  <a:srgbClr val="EAEAEA"/>
                </a:solidFill>
              </a:rPr>
              <a:t>จากมหาวิทยาลัย</a:t>
            </a:r>
            <a:r>
              <a:rPr lang="th-TH" sz="3200" b="1" dirty="0">
                <a:solidFill>
                  <a:srgbClr val="EAEAEA"/>
                </a:solidFill>
              </a:rPr>
              <a:t>ราช</a:t>
            </a:r>
            <a:r>
              <a:rPr lang="th-TH" sz="3200" b="1" dirty="0" err="1">
                <a:solidFill>
                  <a:srgbClr val="EAEAEA"/>
                </a:solidFill>
              </a:rPr>
              <a:t>ภัฎ</a:t>
            </a:r>
            <a:r>
              <a:rPr lang="th-TH" sz="3200" b="1" dirty="0">
                <a:solidFill>
                  <a:srgbClr val="EAEAEA"/>
                </a:solidFill>
              </a:rPr>
              <a:t>เพชรบุรี </a:t>
            </a:r>
            <a:r>
              <a:rPr lang="th-TH" sz="3200" b="1" dirty="0" smtClean="0">
                <a:solidFill>
                  <a:srgbClr val="EAEAEA"/>
                </a:solidFill>
              </a:rPr>
              <a:t>ไป</a:t>
            </a:r>
            <a:r>
              <a:rPr lang="th-TH" sz="3200" b="1" dirty="0">
                <a:solidFill>
                  <a:srgbClr val="EAEAEA"/>
                </a:solidFill>
              </a:rPr>
              <a:t>บรรยายหัวข้อวิชาตามวัน เวลาและ</a:t>
            </a:r>
            <a:r>
              <a:rPr lang="th-TH" sz="3200" b="1" dirty="0" smtClean="0">
                <a:solidFill>
                  <a:srgbClr val="EAEAEA"/>
                </a:solidFill>
              </a:rPr>
              <a:t>สถานที่ดังกล่าว</a:t>
            </a:r>
            <a:r>
              <a:rPr lang="th-TH" sz="3200" b="1" dirty="0" smtClean="0">
                <a:solidFill>
                  <a:schemeClr val="tx1"/>
                </a:solidFill>
              </a:rPr>
              <a:t/>
            </a:r>
            <a:br>
              <a:rPr lang="th-TH" sz="3200" b="1" dirty="0" smtClean="0">
                <a:solidFill>
                  <a:schemeClr val="tx1"/>
                </a:solidFill>
              </a:rPr>
            </a:br>
            <a:endParaRPr lang="en-US" sz="3200" b="1" dirty="0" smtClean="0">
              <a:solidFill>
                <a:schemeClr val="tx1"/>
              </a:solidFill>
            </a:endParaRPr>
          </a:p>
        </p:txBody>
      </p:sp>
      <p:sp>
        <p:nvSpPr>
          <p:cNvPr id="7280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144463"/>
            <a:ext cx="8027987" cy="2852489"/>
          </a:xfrm>
        </p:spPr>
        <p:txBody>
          <a:bodyPr/>
          <a:lstStyle/>
          <a:p>
            <a:pPr algn="l" eaLnBrk="1" hangingPunct="1"/>
            <a:r>
              <a:rPr lang="th-TH" b="1" dirty="0" smtClean="0"/>
              <a:t>     ด้วยสำนักงาน </a:t>
            </a:r>
            <a:r>
              <a:rPr lang="th-TH" b="1" dirty="0" err="1" smtClean="0"/>
              <a:t>กศน</a:t>
            </a:r>
            <a:r>
              <a:rPr lang="th-TH" b="1" dirty="0" smtClean="0"/>
              <a:t>. จังหวัดเพชรบุรี จะได้จัดการฝึกอบรมการเขียนหนังสือราชการ    ให้กับ</a:t>
            </a:r>
            <a:r>
              <a:rPr lang="th-TH" b="1" dirty="0" smtClean="0"/>
              <a:t>ข้าราชการ และ</a:t>
            </a:r>
            <a:r>
              <a:rPr lang="th-TH" b="1" dirty="0" smtClean="0"/>
              <a:t>พนักงานราชการ เพื่อให้การประสานงานติดต่อราชการเป็นไปด้วยความถูกต้อง </a:t>
            </a:r>
            <a:r>
              <a:rPr lang="th-TH" b="1" dirty="0" smtClean="0"/>
              <a:t>เรียบร้อย และ</a:t>
            </a:r>
            <a:r>
              <a:rPr lang="th-TH" b="1" dirty="0" smtClean="0"/>
              <a:t>มี</a:t>
            </a:r>
            <a:r>
              <a:rPr lang="th-TH" b="1" dirty="0" smtClean="0"/>
              <a:t>ประสิทธิภาพ ใน</a:t>
            </a:r>
            <a:r>
              <a:rPr lang="th-TH" b="1" dirty="0" smtClean="0"/>
              <a:t>วันที่ ๑๓ มีนาคม ๒๕๕๘  เวลา ๐๙.๐๐ - ๑๒.๐๐ ณ ห้องประชุม</a:t>
            </a:r>
            <a:r>
              <a:rPr lang="th-TH" b="1" dirty="0" err="1" smtClean="0"/>
              <a:t>ยงค์</a:t>
            </a:r>
            <a:r>
              <a:rPr lang="th-TH" b="1" dirty="0" smtClean="0"/>
              <a:t> นพคุณ  สำนักงาน </a:t>
            </a:r>
            <a:r>
              <a:rPr lang="th-TH" b="1" dirty="0" err="1" smtClean="0"/>
              <a:t>กศน</a:t>
            </a:r>
            <a:r>
              <a:rPr lang="th-TH" b="1" dirty="0" smtClean="0"/>
              <a:t>. จังหวัดเพชรบุรี </a:t>
            </a:r>
            <a:r>
              <a:rPr lang="th-TH" b="1" dirty="0">
                <a:solidFill>
                  <a:srgbClr val="EAEAEA"/>
                </a:solidFill>
              </a:rPr>
              <a:t>โดยมีผู้เข้ารับการฝึกอบรมจำนวน ๕๐ คน </a:t>
            </a:r>
            <a:endParaRPr lang="th-TH" b="1" dirty="0" smtClean="0"/>
          </a:p>
        </p:txBody>
      </p:sp>
      <p:sp>
        <p:nvSpPr>
          <p:cNvPr id="728070" name="Text Box 6"/>
          <p:cNvSpPr txBox="1">
            <a:spLocks noChangeArrowheads="1"/>
          </p:cNvSpPr>
          <p:nvPr/>
        </p:nvSpPr>
        <p:spPr bwMode="auto">
          <a:xfrm>
            <a:off x="1116013" y="5589588"/>
            <a:ext cx="69119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th-TH" sz="3200" b="1">
                <a:solidFill>
                  <a:srgbClr val="EAEAEA"/>
                </a:solidFill>
                <a:latin typeface="Arial" charset="0"/>
              </a:rPr>
              <a:t>      </a:t>
            </a:r>
            <a:r>
              <a:rPr lang="th-TH" sz="3200" b="1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จึงเรียนมาเพื่อโปรดพิจารณาให้ความอนุเคราะห์วิทยากรบรรยายดังกล่าวด้วย  จักขอบคุณมาก</a:t>
            </a:r>
            <a:endParaRPr lang="th-TH" sz="3200" b="1">
              <a:solidFill>
                <a:srgbClr val="EAEAEA"/>
              </a:solidFill>
              <a:latin typeface="Arial" charset="0"/>
            </a:endParaRPr>
          </a:p>
        </p:txBody>
      </p:sp>
      <p:sp>
        <p:nvSpPr>
          <p:cNvPr id="728072" name="Text Box 8"/>
          <p:cNvSpPr txBox="1">
            <a:spLocks noChangeArrowheads="1"/>
          </p:cNvSpPr>
          <p:nvPr/>
        </p:nvSpPr>
        <p:spPr bwMode="auto">
          <a:xfrm>
            <a:off x="180975" y="1260475"/>
            <a:ext cx="719138" cy="873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solidFill>
                  <a:srgbClr val="EEC85E"/>
                </a:solidFill>
              </a:rPr>
              <a:t>ส่วนเหตุ</a:t>
            </a:r>
          </a:p>
        </p:txBody>
      </p:sp>
      <p:sp>
        <p:nvSpPr>
          <p:cNvPr id="728073" name="Text Box 9"/>
          <p:cNvSpPr txBox="1">
            <a:spLocks noChangeArrowheads="1"/>
          </p:cNvSpPr>
          <p:nvPr/>
        </p:nvSpPr>
        <p:spPr bwMode="auto">
          <a:xfrm>
            <a:off x="0" y="3894138"/>
            <a:ext cx="1116013" cy="1263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solidFill>
                  <a:srgbClr val="EEC85E"/>
                </a:solidFill>
              </a:rPr>
              <a:t>ส่วน ความประสงค์</a:t>
            </a:r>
            <a:endParaRPr lang="th-TH" sz="3200" dirty="0" smtClean="0">
              <a:solidFill>
                <a:srgbClr val="EAEAEA"/>
              </a:solidFill>
            </a:endParaRPr>
          </a:p>
        </p:txBody>
      </p:sp>
      <p:sp>
        <p:nvSpPr>
          <p:cNvPr id="728074" name="Text Box 10"/>
          <p:cNvSpPr txBox="1">
            <a:spLocks noChangeArrowheads="1"/>
          </p:cNvSpPr>
          <p:nvPr/>
        </p:nvSpPr>
        <p:spPr bwMode="auto">
          <a:xfrm>
            <a:off x="250825" y="5405438"/>
            <a:ext cx="865188" cy="1263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solidFill>
                  <a:srgbClr val="EEC85E"/>
                </a:solidFill>
              </a:rPr>
              <a:t>ส่วนสรุปความ</a:t>
            </a:r>
          </a:p>
        </p:txBody>
      </p:sp>
      <p:sp>
        <p:nvSpPr>
          <p:cNvPr id="728075" name="AutoShape 11"/>
          <p:cNvSpPr>
            <a:spLocks/>
          </p:cNvSpPr>
          <p:nvPr/>
        </p:nvSpPr>
        <p:spPr bwMode="auto">
          <a:xfrm>
            <a:off x="900113" y="333375"/>
            <a:ext cx="287337" cy="2808288"/>
          </a:xfrm>
          <a:prstGeom prst="leftBrace">
            <a:avLst>
              <a:gd name="adj1" fmla="val 8144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rgbClr val="6666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5400" smtClean="0">
              <a:solidFill>
                <a:srgbClr val="0033CC"/>
              </a:solidFill>
              <a:latin typeface="Arial" pitchFamily="34" charset="0"/>
            </a:endParaRPr>
          </a:p>
        </p:txBody>
      </p:sp>
      <p:sp>
        <p:nvSpPr>
          <p:cNvPr id="728076" name="AutoShape 12"/>
          <p:cNvSpPr>
            <a:spLocks/>
          </p:cNvSpPr>
          <p:nvPr/>
        </p:nvSpPr>
        <p:spPr bwMode="auto">
          <a:xfrm>
            <a:off x="971550" y="3644900"/>
            <a:ext cx="215900" cy="1728788"/>
          </a:xfrm>
          <a:prstGeom prst="leftBrace">
            <a:avLst>
              <a:gd name="adj1" fmla="val 6672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rgbClr val="6666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5400" smtClean="0">
              <a:solidFill>
                <a:srgbClr val="EAEAEA"/>
              </a:solidFill>
              <a:latin typeface="Arial" pitchFamily="34" charset="0"/>
            </a:endParaRPr>
          </a:p>
        </p:txBody>
      </p:sp>
      <p:sp>
        <p:nvSpPr>
          <p:cNvPr id="728077" name="AutoShape 13"/>
          <p:cNvSpPr>
            <a:spLocks/>
          </p:cNvSpPr>
          <p:nvPr/>
        </p:nvSpPr>
        <p:spPr bwMode="auto">
          <a:xfrm>
            <a:off x="971550" y="5589588"/>
            <a:ext cx="215900" cy="1008062"/>
          </a:xfrm>
          <a:prstGeom prst="leftBrace">
            <a:avLst>
              <a:gd name="adj1" fmla="val 389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rgbClr val="6666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5400" smtClean="0">
              <a:solidFill>
                <a:srgbClr val="EAEAEA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6727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2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8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8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28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2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8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28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72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72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28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28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72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8066" grpId="0"/>
      <p:bldP spid="728067" grpId="0" build="p"/>
      <p:bldP spid="728070" grpId="0"/>
      <p:bldP spid="728072" grpId="0"/>
      <p:bldP spid="728073" grpId="0"/>
      <p:bldP spid="728074" grpId="0"/>
      <p:bldP spid="728075" grpId="0" animBg="1"/>
      <p:bldP spid="728076" grpId="0" animBg="1"/>
      <p:bldP spid="72807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การเขียนหนังสือราชการแบบมีเรื่องเดิม ส่วนที่ ๑ เหตุ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07504" y="1484784"/>
            <a:ext cx="9036496" cy="5184576"/>
          </a:xfrm>
        </p:spPr>
        <p:txBody>
          <a:bodyPr/>
          <a:lstStyle/>
          <a:p>
            <a:pPr marL="0" lvl="0" indent="0">
              <a:buClr>
                <a:srgbClr val="EEC85E"/>
              </a:buClr>
              <a:buNone/>
            </a:pPr>
            <a:r>
              <a:rPr lang="th-TH" sz="4800" b="1" dirty="0" smtClean="0"/>
              <a:t>เป็นเรื่อง</a:t>
            </a:r>
            <a:r>
              <a:rPr lang="th-TH" sz="4800" b="1" dirty="0" smtClean="0">
                <a:solidFill>
                  <a:srgbClr val="EAEAEA"/>
                </a:solidFill>
                <a:latin typeface="CordiaNew"/>
              </a:rPr>
              <a:t>ที่มี</a:t>
            </a:r>
            <a:r>
              <a:rPr lang="th-TH" sz="4800" b="1" dirty="0">
                <a:solidFill>
                  <a:srgbClr val="FF0000"/>
                </a:solidFill>
                <a:latin typeface="CordiaNew"/>
              </a:rPr>
              <a:t>เรื่องเดิม</a:t>
            </a:r>
            <a:r>
              <a:rPr lang="th-TH" sz="4800" b="1" dirty="0">
                <a:solidFill>
                  <a:srgbClr val="EAEAEA"/>
                </a:solidFill>
                <a:latin typeface="CordiaNew"/>
              </a:rPr>
              <a:t>ที่เคยติดต่อกันมา และอาจจะมีเรื่องสืบเนื่อง หรือเรื่อง</a:t>
            </a:r>
            <a:r>
              <a:rPr lang="th-TH" sz="4800" b="1" dirty="0" smtClean="0">
                <a:solidFill>
                  <a:srgbClr val="EAEAEA"/>
                </a:solidFill>
                <a:latin typeface="CordiaNew"/>
              </a:rPr>
              <a:t>ที่ดำเนินการเกี่ยวข้องกัน </a:t>
            </a:r>
            <a:r>
              <a:rPr lang="th-TH" sz="4800" b="1" dirty="0" smtClean="0">
                <a:solidFill>
                  <a:srgbClr val="FF0000"/>
                </a:solidFill>
                <a:latin typeface="CordiaNew"/>
              </a:rPr>
              <a:t>(ผู้รับหนังสือต้องรู้เรื่องนั้นอยู่แล้ว)</a:t>
            </a:r>
          </a:p>
          <a:p>
            <a:pPr marL="0" lvl="0" indent="0">
              <a:buClr>
                <a:srgbClr val="EEC85E"/>
              </a:buClr>
              <a:buNone/>
            </a:pPr>
            <a:r>
              <a:rPr lang="th-TH" sz="4800" b="1" dirty="0" smtClean="0">
                <a:solidFill>
                  <a:srgbClr val="EAEAEA"/>
                </a:solidFill>
                <a:latin typeface="CordiaNew"/>
              </a:rPr>
              <a:t>ขึ้นต้นด้วยคำว่า ตามที่........หรือ ตามหนังสือที่อ้างถึง................</a:t>
            </a:r>
          </a:p>
          <a:p>
            <a:pPr marL="0" lvl="0" indent="0">
              <a:buClr>
                <a:srgbClr val="EEC85E"/>
              </a:buClr>
              <a:buNone/>
            </a:pPr>
            <a:r>
              <a:rPr lang="th-TH" sz="4800" b="1" dirty="0" smtClean="0">
                <a:solidFill>
                  <a:srgbClr val="EAEAEA"/>
                </a:solidFill>
                <a:latin typeface="CordiaNew"/>
              </a:rPr>
              <a:t>ลงท้ายด้วยคำว่า   </a:t>
            </a:r>
            <a:r>
              <a:rPr lang="th-TH" sz="4800" b="1" dirty="0" smtClean="0">
                <a:solidFill>
                  <a:srgbClr val="FF0000"/>
                </a:solidFill>
                <a:latin typeface="CordiaNew"/>
              </a:rPr>
              <a:t>นั้น</a:t>
            </a:r>
            <a:r>
              <a:rPr lang="th-TH" sz="4800" b="1" dirty="0" smtClean="0">
                <a:solidFill>
                  <a:srgbClr val="EAEAEA"/>
                </a:solidFill>
                <a:latin typeface="CordiaNew"/>
              </a:rPr>
              <a:t>    หรือ</a:t>
            </a:r>
            <a:r>
              <a:rPr lang="th-TH" sz="4800" b="1" dirty="0" smtClean="0">
                <a:solidFill>
                  <a:srgbClr val="FF0000"/>
                </a:solidFill>
                <a:latin typeface="CordiaNew"/>
              </a:rPr>
              <a:t>ความละเอียดแจ้งแล้วนั้น</a:t>
            </a:r>
            <a:endParaRPr lang="th-TH" sz="4800" b="1" dirty="0">
              <a:solidFill>
                <a:srgbClr val="FF0000"/>
              </a:solidFill>
              <a:latin typeface="CordiaNew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84349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691680" y="764704"/>
            <a:ext cx="7452320" cy="5366221"/>
          </a:xfrm>
        </p:spPr>
        <p:txBody>
          <a:bodyPr/>
          <a:lstStyle/>
          <a:p>
            <a:pPr marL="0" indent="0">
              <a:buNone/>
            </a:pPr>
            <a:r>
              <a:rPr lang="th-TH" b="1" dirty="0">
                <a:solidFill>
                  <a:srgbClr val="EAEAEA"/>
                </a:solidFill>
              </a:rPr>
              <a:t>	</a:t>
            </a:r>
            <a:r>
              <a:rPr lang="th-TH" sz="4400" b="1" dirty="0" smtClean="0">
                <a:solidFill>
                  <a:srgbClr val="EAEAEA"/>
                </a:solidFill>
              </a:rPr>
              <a:t>ตามที่สำนักงาน </a:t>
            </a:r>
            <a:r>
              <a:rPr lang="th-TH" sz="4400" b="1" dirty="0" err="1">
                <a:solidFill>
                  <a:srgbClr val="EAEAEA"/>
                </a:solidFill>
              </a:rPr>
              <a:t>กศน</a:t>
            </a:r>
            <a:r>
              <a:rPr lang="th-TH" sz="4400" b="1" dirty="0">
                <a:solidFill>
                  <a:srgbClr val="EAEAEA"/>
                </a:solidFill>
              </a:rPr>
              <a:t>. จังหวัด</a:t>
            </a:r>
            <a:r>
              <a:rPr lang="th-TH" sz="4400" b="1" dirty="0" smtClean="0">
                <a:solidFill>
                  <a:srgbClr val="EAEAEA"/>
                </a:solidFill>
              </a:rPr>
              <a:t>เพชรบุรี  ได้จัดการ</a:t>
            </a:r>
            <a:r>
              <a:rPr lang="th-TH" sz="4400" b="1" dirty="0">
                <a:solidFill>
                  <a:srgbClr val="EAEAEA"/>
                </a:solidFill>
              </a:rPr>
              <a:t>ฝึกอบรมการเขียนหนังสือราชการ    ให้กับข้าราชการและพนักงาน</a:t>
            </a:r>
            <a:r>
              <a:rPr lang="th-TH" sz="4400" b="1" dirty="0" smtClean="0">
                <a:solidFill>
                  <a:srgbClr val="EAEAEA"/>
                </a:solidFill>
              </a:rPr>
              <a:t>ราชการขอ</a:t>
            </a:r>
            <a:r>
              <a:rPr lang="th-TH" sz="4400" b="1" dirty="0" err="1" smtClean="0">
                <a:solidFill>
                  <a:srgbClr val="EAEAEA"/>
                </a:solidFill>
              </a:rPr>
              <a:t>งกศน</a:t>
            </a:r>
            <a:r>
              <a:rPr lang="th-TH" sz="4400" b="1" dirty="0" smtClean="0">
                <a:solidFill>
                  <a:srgbClr val="EAEAEA"/>
                </a:solidFill>
              </a:rPr>
              <a:t>.อำเภอ </a:t>
            </a:r>
            <a:r>
              <a:rPr lang="th-TH" sz="4400" b="1" dirty="0">
                <a:solidFill>
                  <a:srgbClr val="EAEAEA"/>
                </a:solidFill>
              </a:rPr>
              <a:t>เพื่อให้การประสานงานติดต่อราชการเป็นไปด้วยความ</a:t>
            </a:r>
            <a:r>
              <a:rPr lang="th-TH" sz="4400" b="1" dirty="0" smtClean="0">
                <a:solidFill>
                  <a:srgbClr val="EAEAEA"/>
                </a:solidFill>
              </a:rPr>
              <a:t>เรียบร้อย ถูกต้อง และ</a:t>
            </a:r>
            <a:r>
              <a:rPr lang="th-TH" sz="4400" b="1" dirty="0">
                <a:solidFill>
                  <a:srgbClr val="EAEAEA"/>
                </a:solidFill>
              </a:rPr>
              <a:t>มี</a:t>
            </a:r>
            <a:r>
              <a:rPr lang="th-TH" sz="4400" b="1" dirty="0" smtClean="0">
                <a:solidFill>
                  <a:srgbClr val="EAEAEA"/>
                </a:solidFill>
              </a:rPr>
              <a:t>ประสิทธิภาพ เมื่อใน</a:t>
            </a:r>
            <a:r>
              <a:rPr lang="th-TH" sz="4400" b="1" dirty="0">
                <a:solidFill>
                  <a:srgbClr val="EAEAEA"/>
                </a:solidFill>
              </a:rPr>
              <a:t>วันที่ </a:t>
            </a:r>
            <a:r>
              <a:rPr lang="th-TH" sz="4400" b="1" dirty="0" smtClean="0">
                <a:solidFill>
                  <a:srgbClr val="EAEAEA"/>
                </a:solidFill>
              </a:rPr>
              <a:t>๑๐ </a:t>
            </a:r>
            <a:r>
              <a:rPr lang="th-TH" sz="4400" b="1" dirty="0">
                <a:solidFill>
                  <a:srgbClr val="EAEAEA"/>
                </a:solidFill>
              </a:rPr>
              <a:t>มีนาคม ๒๕๕๘  </a:t>
            </a:r>
            <a:r>
              <a:rPr lang="th-TH" sz="4400" b="1" dirty="0" smtClean="0">
                <a:solidFill>
                  <a:srgbClr val="EAEAEA"/>
                </a:solidFill>
              </a:rPr>
              <a:t> </a:t>
            </a:r>
            <a:r>
              <a:rPr lang="th-TH" sz="4400" b="1" dirty="0">
                <a:solidFill>
                  <a:srgbClr val="EAEAEA"/>
                </a:solidFill>
              </a:rPr>
              <a:t>ณ ห้องประชุม</a:t>
            </a:r>
            <a:r>
              <a:rPr lang="th-TH" sz="4400" b="1" dirty="0" err="1">
                <a:solidFill>
                  <a:srgbClr val="EAEAEA"/>
                </a:solidFill>
              </a:rPr>
              <a:t>ยงค์</a:t>
            </a:r>
            <a:r>
              <a:rPr lang="th-TH" sz="4400" b="1" dirty="0">
                <a:solidFill>
                  <a:srgbClr val="EAEAEA"/>
                </a:solidFill>
              </a:rPr>
              <a:t> นพคุณ  สำนักงาน </a:t>
            </a:r>
            <a:r>
              <a:rPr lang="th-TH" sz="4400" b="1" dirty="0" err="1">
                <a:solidFill>
                  <a:srgbClr val="EAEAEA"/>
                </a:solidFill>
              </a:rPr>
              <a:t>กศน</a:t>
            </a:r>
            <a:r>
              <a:rPr lang="th-TH" sz="4400" b="1" dirty="0">
                <a:solidFill>
                  <a:srgbClr val="EAEAEA"/>
                </a:solidFill>
              </a:rPr>
              <a:t>. จังหวัดเพชรบุรี  แล้ว</a:t>
            </a:r>
            <a:r>
              <a:rPr lang="th-TH" sz="4400" b="1" dirty="0" smtClean="0">
                <a:solidFill>
                  <a:srgbClr val="EAEAEA"/>
                </a:solidFill>
              </a:rPr>
              <a:t>นั้น</a:t>
            </a:r>
            <a:endParaRPr lang="th-TH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830" y="1772816"/>
            <a:ext cx="323850" cy="284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0" y="2996952"/>
            <a:ext cx="146320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solidFill>
                  <a:srgbClr val="EEC85E"/>
                </a:solidFill>
              </a:rPr>
              <a:t>ส่วนเหตุ</a:t>
            </a:r>
          </a:p>
        </p:txBody>
      </p:sp>
    </p:spTree>
    <p:extLst>
      <p:ext uri="{BB962C8B-B14F-4D97-AF65-F5344CB8AC3E}">
        <p14:creationId xmlns:p14="http://schemas.microsoft.com/office/powerpoint/2010/main" val="4149031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07504" y="692696"/>
            <a:ext cx="8856984" cy="5438229"/>
          </a:xfrm>
        </p:spPr>
        <p:txBody>
          <a:bodyPr/>
          <a:lstStyle/>
          <a:p>
            <a:pPr marL="914400" lvl="2" indent="0">
              <a:buNone/>
            </a:pPr>
            <a:r>
              <a:rPr lang="th-TH" dirty="0" smtClean="0"/>
              <a:t>	</a:t>
            </a:r>
          </a:p>
          <a:p>
            <a:pPr marL="914400" lvl="2" indent="0">
              <a:buNone/>
            </a:pPr>
            <a:r>
              <a:rPr lang="th-TH" dirty="0"/>
              <a:t>	</a:t>
            </a:r>
            <a:r>
              <a:rPr lang="th-TH" sz="4000" dirty="0" smtClean="0"/>
              <a:t>สำนักงาน </a:t>
            </a:r>
            <a:r>
              <a:rPr lang="th-TH" sz="4000" dirty="0" err="1" smtClean="0"/>
              <a:t>กศน</a:t>
            </a:r>
            <a:r>
              <a:rPr lang="th-TH" sz="4000" dirty="0" smtClean="0"/>
              <a:t>.จังหวัดเพชรบุรี พิจารณาแล้วเห็นว่าเพื่อให้การฝึกอบรมดังกล่าวได้ผลอย่างมีประสิทธิภาพ ขอให้ </a:t>
            </a:r>
            <a:r>
              <a:rPr lang="th-TH" sz="4000" dirty="0" err="1" smtClean="0"/>
              <a:t>กศน</a:t>
            </a:r>
            <a:r>
              <a:rPr lang="th-TH" sz="4000" dirty="0" smtClean="0"/>
              <a:t>.อำเภอ มอบหมายให้ข้าราชการและพนักงานราชการเขียนหนังสือราชการตามรูปแบบ และแนวทางที่ได้รับความรู้จากฝึกอบรมด้วย</a:t>
            </a:r>
          </a:p>
          <a:p>
            <a:pPr marL="914400" lvl="2" indent="0">
              <a:buNone/>
            </a:pPr>
            <a:r>
              <a:rPr lang="th-TH" dirty="0"/>
              <a:t>	</a:t>
            </a:r>
            <a:endParaRPr lang="th-TH" dirty="0" smtClean="0"/>
          </a:p>
          <a:p>
            <a:pPr marL="914400" lvl="2" indent="0">
              <a:buNone/>
            </a:pPr>
            <a:endParaRPr lang="th-TH" dirty="0"/>
          </a:p>
          <a:p>
            <a:pPr marL="914400" lvl="2" indent="0">
              <a:buNone/>
            </a:pPr>
            <a:r>
              <a:rPr lang="th-TH" sz="4400" dirty="0" smtClean="0"/>
              <a:t>        จึงเรียนมาเพื่อทราบ และดำเนินการต่อไป</a:t>
            </a:r>
            <a:endParaRPr lang="th-TH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837308"/>
            <a:ext cx="1450975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38151"/>
            <a:ext cx="400762" cy="278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67417"/>
            <a:ext cx="1122363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043959"/>
            <a:ext cx="255587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7742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6000" dirty="0" smtClean="0"/>
              <a:t>คำที่ควรใช้</a:t>
            </a:r>
            <a:endParaRPr lang="th-TH" sz="60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069160"/>
          </a:xfrm>
        </p:spPr>
        <p:txBody>
          <a:bodyPr/>
          <a:lstStyle/>
          <a:p>
            <a:pPr marL="0" lvl="0" indent="0" eaLnBrk="1" hangingPunct="1">
              <a:lnSpc>
                <a:spcPct val="90000"/>
              </a:lnSpc>
              <a:buClr>
                <a:srgbClr val="EEC85E"/>
              </a:buClr>
              <a:buNone/>
            </a:pPr>
            <a:r>
              <a:rPr lang="th-TH" sz="4000" b="1" dirty="0">
                <a:solidFill>
                  <a:srgbClr val="EAEAEA"/>
                </a:solidFill>
              </a:rPr>
              <a:t>ถึงตอนนี้      </a:t>
            </a:r>
            <a:r>
              <a:rPr lang="th-TH" sz="4000" b="1" dirty="0" smtClean="0">
                <a:solidFill>
                  <a:srgbClr val="EAEAEA"/>
                </a:solidFill>
              </a:rPr>
              <a:t>				บัดนี้   </a:t>
            </a:r>
            <a:endParaRPr lang="th-TH" sz="4000" b="1" dirty="0">
              <a:solidFill>
                <a:srgbClr val="EAEAEA"/>
              </a:solidFill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EEC85E"/>
              </a:buClr>
              <a:buNone/>
            </a:pPr>
            <a:r>
              <a:rPr lang="th-TH" sz="4000" b="1" dirty="0">
                <a:solidFill>
                  <a:srgbClr val="EAEAEA"/>
                </a:solidFill>
              </a:rPr>
              <a:t>๓ อาทิตย์  </a:t>
            </a:r>
            <a:r>
              <a:rPr lang="th-TH" sz="4000" b="1" dirty="0" smtClean="0">
                <a:solidFill>
                  <a:srgbClr val="EAEAEA"/>
                </a:solidFill>
              </a:rPr>
              <a:t>				๓ </a:t>
            </a:r>
            <a:r>
              <a:rPr lang="th-TH" sz="4000" b="1" dirty="0">
                <a:solidFill>
                  <a:srgbClr val="EAEAEA"/>
                </a:solidFill>
              </a:rPr>
              <a:t>สัปดาห์ </a:t>
            </a:r>
          </a:p>
          <a:p>
            <a:pPr marL="0" lvl="0" indent="0" eaLnBrk="1" hangingPunct="1">
              <a:lnSpc>
                <a:spcPct val="90000"/>
              </a:lnSpc>
              <a:buClr>
                <a:srgbClr val="EEC85E"/>
              </a:buClr>
              <a:buNone/>
            </a:pPr>
            <a:r>
              <a:rPr lang="th-TH" sz="4000" b="1" dirty="0">
                <a:solidFill>
                  <a:srgbClr val="EAEAEA"/>
                </a:solidFill>
              </a:rPr>
              <a:t>เวลา</a:t>
            </a:r>
            <a:r>
              <a:rPr lang="th-TH" sz="4000" b="1" dirty="0">
                <a:solidFill>
                  <a:srgbClr val="FF0000"/>
                </a:solidFill>
              </a:rPr>
              <a:t>ผ่าน</a:t>
            </a:r>
            <a:r>
              <a:rPr lang="th-TH" sz="4000" b="1" dirty="0">
                <a:solidFill>
                  <a:srgbClr val="EAEAEA"/>
                </a:solidFill>
              </a:rPr>
              <a:t>มานานแล้ว   </a:t>
            </a:r>
            <a:r>
              <a:rPr lang="th-TH" sz="4000" b="1" dirty="0" smtClean="0">
                <a:solidFill>
                  <a:srgbClr val="EAEAEA"/>
                </a:solidFill>
              </a:rPr>
              <a:t>		</a:t>
            </a:r>
            <a:r>
              <a:rPr lang="th-TH" sz="4000" b="1" dirty="0" smtClean="0">
                <a:solidFill>
                  <a:srgbClr val="EAEAEA"/>
                </a:solidFill>
              </a:rPr>
              <a:t>เวลา</a:t>
            </a:r>
            <a:r>
              <a:rPr lang="th-TH" sz="4000" b="1" dirty="0">
                <a:solidFill>
                  <a:srgbClr val="FF0000"/>
                </a:solidFill>
              </a:rPr>
              <a:t>ล่วงเลย</a:t>
            </a:r>
            <a:r>
              <a:rPr lang="th-TH" sz="4000" b="1" dirty="0">
                <a:solidFill>
                  <a:srgbClr val="EAEAEA"/>
                </a:solidFill>
              </a:rPr>
              <a:t>มานานแล้ว  </a:t>
            </a:r>
          </a:p>
          <a:p>
            <a:pPr marL="0" lvl="0" indent="0" eaLnBrk="1" hangingPunct="1">
              <a:lnSpc>
                <a:spcPct val="90000"/>
              </a:lnSpc>
              <a:buClr>
                <a:srgbClr val="EEC85E"/>
              </a:buClr>
              <a:buNone/>
            </a:pPr>
            <a:r>
              <a:rPr lang="th-TH" sz="4000" b="1" dirty="0">
                <a:solidFill>
                  <a:srgbClr val="EAEAEA"/>
                </a:solidFill>
              </a:rPr>
              <a:t>ตายตัว</a:t>
            </a:r>
            <a:r>
              <a:rPr lang="th-TH" sz="4000" b="1" dirty="0">
                <a:solidFill>
                  <a:srgbClr val="FF0000"/>
                </a:solidFill>
              </a:rPr>
              <a:t> </a:t>
            </a:r>
            <a:r>
              <a:rPr lang="th-TH" sz="4000" b="1" dirty="0" smtClean="0">
                <a:solidFill>
                  <a:srgbClr val="FF0000"/>
                </a:solidFill>
              </a:rPr>
              <a:t>				ถาวร </a:t>
            </a:r>
            <a:endParaRPr lang="th-TH" sz="4000" b="1" dirty="0">
              <a:solidFill>
                <a:srgbClr val="EAEAEA"/>
              </a:solidFill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EEC85E"/>
              </a:buClr>
              <a:buNone/>
            </a:pPr>
            <a:r>
              <a:rPr lang="th-TH" sz="4000" b="1" dirty="0">
                <a:solidFill>
                  <a:srgbClr val="EAEAEA"/>
                </a:solidFill>
              </a:rPr>
              <a:t>ยังไม่รับแจ้งผลการพิจารณา</a:t>
            </a:r>
            <a:r>
              <a:rPr lang="th-TH" sz="4000" b="1" dirty="0" smtClean="0">
                <a:solidFill>
                  <a:srgbClr val="FF0000"/>
                </a:solidFill>
              </a:rPr>
              <a:t>เลย	</a:t>
            </a:r>
            <a:r>
              <a:rPr lang="th-TH" sz="4000" b="1" dirty="0" smtClean="0">
                <a:solidFill>
                  <a:srgbClr val="EAEAEA"/>
                </a:solidFill>
              </a:rPr>
              <a:t>ยัง</a:t>
            </a:r>
            <a:r>
              <a:rPr lang="th-TH" sz="4000" b="1" dirty="0">
                <a:solidFill>
                  <a:srgbClr val="EAEAEA"/>
                </a:solidFill>
              </a:rPr>
              <a:t>ไม่รับแจ้งผลการพิจารณา</a:t>
            </a:r>
            <a:r>
              <a:rPr lang="th-TH" sz="4000" b="1" dirty="0">
                <a:solidFill>
                  <a:srgbClr val="FF0000"/>
                </a:solidFill>
              </a:rPr>
              <a:t>แต่ประการใด </a:t>
            </a:r>
          </a:p>
          <a:p>
            <a:pPr marL="0" lvl="0" indent="0" eaLnBrk="1" hangingPunct="1">
              <a:lnSpc>
                <a:spcPct val="90000"/>
              </a:lnSpc>
              <a:buClr>
                <a:srgbClr val="EEC85E"/>
              </a:buClr>
              <a:buNone/>
            </a:pPr>
            <a:r>
              <a:rPr lang="th-TH" sz="4000" b="1" dirty="0">
                <a:solidFill>
                  <a:srgbClr val="EAEAEA"/>
                </a:solidFill>
              </a:rPr>
              <a:t>แต่งตัว</a:t>
            </a:r>
            <a:r>
              <a:rPr lang="th-TH" sz="4000" b="1" dirty="0">
                <a:solidFill>
                  <a:srgbClr val="FF0000"/>
                </a:solidFill>
              </a:rPr>
              <a:t> </a:t>
            </a:r>
            <a:r>
              <a:rPr lang="th-TH" sz="4000" b="1" dirty="0" smtClean="0">
                <a:solidFill>
                  <a:srgbClr val="FF0000"/>
                </a:solidFill>
              </a:rPr>
              <a:t>				แต่ง</a:t>
            </a:r>
            <a:r>
              <a:rPr lang="th-TH" sz="4000" b="1" dirty="0">
                <a:solidFill>
                  <a:srgbClr val="FF0000"/>
                </a:solidFill>
              </a:rPr>
              <a:t>กาย</a:t>
            </a:r>
          </a:p>
          <a:p>
            <a:endParaRPr lang="th-TH" sz="4000" dirty="0"/>
          </a:p>
        </p:txBody>
      </p:sp>
    </p:spTree>
    <p:extLst>
      <p:ext uri="{BB962C8B-B14F-4D97-AF65-F5344CB8AC3E}">
        <p14:creationId xmlns:p14="http://schemas.microsoft.com/office/powerpoint/2010/main" val="1309710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620688"/>
            <a:ext cx="8856984" cy="6120680"/>
          </a:xfrm>
        </p:spPr>
        <p:txBody>
          <a:bodyPr/>
          <a:lstStyle/>
          <a:p>
            <a:pPr marL="0" lvl="0" indent="0"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None/>
            </a:pPr>
            <a:r>
              <a:rPr lang="th-TH" sz="4400" b="1" dirty="0" smtClean="0">
                <a:solidFill>
                  <a:srgbClr val="EAEAEA"/>
                </a:solidFill>
              </a:rPr>
              <a:t>การ</a:t>
            </a:r>
            <a:r>
              <a:rPr lang="th-TH" sz="4400" b="1" dirty="0">
                <a:solidFill>
                  <a:srgbClr val="EAEAEA"/>
                </a:solidFill>
              </a:rPr>
              <a:t>ปฏิบัติดังกล่าว</a:t>
            </a:r>
            <a:r>
              <a:rPr lang="th-TH" sz="4400" b="1" dirty="0">
                <a:solidFill>
                  <a:srgbClr val="FF3300"/>
                </a:solidFill>
              </a:rPr>
              <a:t>ผิด</a:t>
            </a:r>
            <a:r>
              <a:rPr lang="th-TH" sz="4400" b="1" dirty="0">
                <a:solidFill>
                  <a:srgbClr val="EAEAEA"/>
                </a:solidFill>
              </a:rPr>
              <a:t>ระเบียบ</a:t>
            </a:r>
            <a:endParaRPr lang="th-TH" sz="4400" b="1" dirty="0">
              <a:solidFill>
                <a:srgbClr val="EAEAEA"/>
              </a:solidFill>
              <a:effectLst/>
            </a:endParaRPr>
          </a:p>
          <a:p>
            <a:pPr marL="0" lvl="0" indent="0"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None/>
            </a:pPr>
            <a:r>
              <a:rPr lang="th-TH" sz="4400" b="1" dirty="0">
                <a:solidFill>
                  <a:srgbClr val="EAEAEA"/>
                </a:solidFill>
              </a:rPr>
              <a:t>การปฏิบัติดังกล่าว</a:t>
            </a:r>
            <a:r>
              <a:rPr lang="th-TH" sz="4400" b="1" dirty="0">
                <a:solidFill>
                  <a:srgbClr val="FF3300"/>
                </a:solidFill>
              </a:rPr>
              <a:t>ยังไม่สอดคล้องกับที่</a:t>
            </a:r>
            <a:r>
              <a:rPr lang="th-TH" sz="4400" b="1" dirty="0">
                <a:solidFill>
                  <a:srgbClr val="EAEAEA"/>
                </a:solidFill>
              </a:rPr>
              <a:t>ระเบียบกำหนด</a:t>
            </a:r>
          </a:p>
          <a:p>
            <a:pPr marL="0" lvl="0" indent="0"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None/>
            </a:pPr>
            <a:r>
              <a:rPr lang="th-TH" sz="4400" b="1" dirty="0">
                <a:solidFill>
                  <a:srgbClr val="EAEAEA"/>
                </a:solidFill>
              </a:rPr>
              <a:t>ไม่รู้มาก่อนว่า</a:t>
            </a:r>
            <a:r>
              <a:rPr lang="th-TH" sz="4400" b="1" dirty="0">
                <a:solidFill>
                  <a:srgbClr val="FF3300"/>
                </a:solidFill>
              </a:rPr>
              <a:t>ต้องการ</a:t>
            </a:r>
            <a:r>
              <a:rPr lang="th-TH" sz="4400" b="1" dirty="0" smtClean="0">
                <a:solidFill>
                  <a:srgbClr val="EAEAEA"/>
                </a:solidFill>
              </a:rPr>
              <a:t>ข้อมูล</a:t>
            </a:r>
            <a:endParaRPr lang="th-TH" sz="4400" b="1" dirty="0" smtClean="0">
              <a:solidFill>
                <a:srgbClr val="EAEAEA"/>
              </a:solidFill>
            </a:endParaRPr>
          </a:p>
          <a:p>
            <a:pPr marL="0" lvl="0" indent="0"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None/>
            </a:pPr>
            <a:r>
              <a:rPr lang="th-TH" sz="4400" b="1" dirty="0" smtClean="0">
                <a:solidFill>
                  <a:srgbClr val="EAEAEA"/>
                </a:solidFill>
              </a:rPr>
              <a:t>ไม่</a:t>
            </a:r>
            <a:r>
              <a:rPr lang="th-TH" sz="4400" b="1" dirty="0">
                <a:solidFill>
                  <a:srgbClr val="EAEAEA"/>
                </a:solidFill>
              </a:rPr>
              <a:t>ทราบ</a:t>
            </a:r>
            <a:r>
              <a:rPr lang="th-TH" sz="4400" b="1" dirty="0">
                <a:solidFill>
                  <a:srgbClr val="FFFFFF"/>
                </a:solidFill>
              </a:rPr>
              <a:t>ว่า</a:t>
            </a:r>
            <a:r>
              <a:rPr lang="th-TH" sz="4400" b="1" dirty="0">
                <a:solidFill>
                  <a:srgbClr val="FF3300"/>
                </a:solidFill>
              </a:rPr>
              <a:t>ประสงค์จะขอรับ</a:t>
            </a:r>
            <a:r>
              <a:rPr lang="th-TH" sz="4400" b="1" dirty="0">
                <a:solidFill>
                  <a:srgbClr val="EAEAEA"/>
                </a:solidFill>
              </a:rPr>
              <a:t>ข้อมูล</a:t>
            </a:r>
            <a:r>
              <a:rPr lang="en-US" sz="4400" dirty="0">
                <a:solidFill>
                  <a:srgbClr val="EAEAEA"/>
                </a:solidFill>
                <a:effectLst/>
              </a:rPr>
              <a:t> </a:t>
            </a:r>
            <a:endParaRPr lang="th-TH" sz="4400" dirty="0">
              <a:solidFill>
                <a:srgbClr val="EAEAEA"/>
              </a:solidFill>
              <a:effectLst/>
            </a:endParaRPr>
          </a:p>
          <a:p>
            <a:endParaRPr lang="th-TH" sz="4400" dirty="0"/>
          </a:p>
        </p:txBody>
      </p:sp>
    </p:spTree>
    <p:extLst>
      <p:ext uri="{BB962C8B-B14F-4D97-AF65-F5344CB8AC3E}">
        <p14:creationId xmlns:p14="http://schemas.microsoft.com/office/powerpoint/2010/main" val="627452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250" y="188913"/>
            <a:ext cx="5976938" cy="1125537"/>
          </a:xfrm>
        </p:spPr>
        <p:txBody>
          <a:bodyPr/>
          <a:lstStyle/>
          <a:p>
            <a:pPr eaLnBrk="1" hangingPunct="1">
              <a:defRPr/>
            </a:pPr>
            <a:r>
              <a:rPr lang="th-TH" sz="4800" b="1" smtClean="0">
                <a:solidFill>
                  <a:srgbClr val="FF6600"/>
                </a:solidFill>
              </a:rPr>
              <a:t>ความนิยมในถ้อยคำ สำนวน</a:t>
            </a:r>
          </a:p>
        </p:txBody>
      </p:sp>
      <p:sp>
        <p:nvSpPr>
          <p:cNvPr id="271363" name="Text Box 3"/>
          <p:cNvSpPr txBox="1">
            <a:spLocks noChangeArrowheads="1"/>
          </p:cNvSpPr>
          <p:nvPr/>
        </p:nvSpPr>
        <p:spPr bwMode="auto">
          <a:xfrm>
            <a:off x="1187450" y="1989138"/>
            <a:ext cx="7667625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80808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h-TH" sz="4800" b="1" dirty="0" smtClean="0">
                <a:solidFill>
                  <a:srgbClr val="EAEAEA"/>
                </a:solidFill>
              </a:rPr>
              <a:t>๑. พร้อมนี้ได้แจ้งไปทางจังหวัด</a:t>
            </a:r>
            <a:r>
              <a:rPr lang="th-TH" sz="4800" b="1" dirty="0" smtClean="0">
                <a:solidFill>
                  <a:srgbClr val="FF9900"/>
                </a:solidFill>
              </a:rPr>
              <a:t>แล้วเหมือนกัน</a:t>
            </a:r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3571875"/>
            <a:ext cx="7272337" cy="2952750"/>
          </a:xfrm>
          <a:effectLst>
            <a:outerShdw dist="35921" dir="2700000" algn="ctr" rotWithShape="0">
              <a:srgbClr val="080808"/>
            </a:outerShdw>
          </a:effectLst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th-TH" sz="4400" b="1" dirty="0" smtClean="0">
                <a:effectLst/>
              </a:rPr>
              <a:t>๒. ไม่มีข้อเท็จจริง</a:t>
            </a:r>
            <a:r>
              <a:rPr lang="th-TH" sz="4400" b="1" dirty="0" smtClean="0">
                <a:solidFill>
                  <a:srgbClr val="FF9900"/>
                </a:solidFill>
                <a:effectLst/>
              </a:rPr>
              <a:t>อะไร</a:t>
            </a:r>
            <a:r>
              <a:rPr lang="th-TH" sz="4400" b="1" dirty="0" smtClean="0">
                <a:effectLst/>
              </a:rPr>
              <a:t>เพิ่มเติม</a:t>
            </a:r>
          </a:p>
          <a:p>
            <a:pPr algn="l" eaLnBrk="1" hangingPunct="1">
              <a:lnSpc>
                <a:spcPct val="90000"/>
              </a:lnSpc>
            </a:pPr>
            <a:r>
              <a:rPr lang="th-TH" sz="4400" b="1" dirty="0" smtClean="0">
                <a:effectLst/>
              </a:rPr>
              <a:t>   ไม่มีข้อเท็จจริง</a:t>
            </a:r>
            <a:r>
              <a:rPr lang="th-TH" sz="4400" b="1" dirty="0" smtClean="0">
                <a:solidFill>
                  <a:srgbClr val="FF9900"/>
                </a:solidFill>
                <a:effectLst/>
              </a:rPr>
              <a:t>อันใด</a:t>
            </a:r>
            <a:r>
              <a:rPr lang="th-TH" sz="4400" b="1" dirty="0" smtClean="0">
                <a:effectLst/>
              </a:rPr>
              <a:t>เพิ่มเติม       </a:t>
            </a:r>
          </a:p>
          <a:p>
            <a:pPr algn="l" eaLnBrk="1" hangingPunct="1">
              <a:lnSpc>
                <a:spcPct val="90000"/>
              </a:lnSpc>
            </a:pPr>
            <a:r>
              <a:rPr lang="th-TH" sz="4400" b="1" dirty="0" smtClean="0">
                <a:effectLst/>
              </a:rPr>
              <a:t>๓. ประชาชนได้รับความเดือดร้อน</a:t>
            </a:r>
            <a:r>
              <a:rPr lang="th-TH" sz="4400" b="1" dirty="0" smtClean="0">
                <a:solidFill>
                  <a:srgbClr val="FF9900"/>
                </a:solidFill>
                <a:effectLst/>
              </a:rPr>
              <a:t>แสนสาหัส</a:t>
            </a:r>
            <a:r>
              <a:rPr lang="th-TH" sz="4400" b="1" dirty="0" smtClean="0">
                <a:effectLst/>
              </a:rPr>
              <a:t>  </a:t>
            </a:r>
          </a:p>
          <a:p>
            <a:pPr algn="l" eaLnBrk="1" hangingPunct="1">
              <a:lnSpc>
                <a:spcPct val="90000"/>
              </a:lnSpc>
            </a:pPr>
            <a:r>
              <a:rPr lang="th-TH" sz="4400" b="1" dirty="0" smtClean="0">
                <a:effectLst/>
              </a:rPr>
              <a:t>   ประชาชนได้รับความเดือดร้อน</a:t>
            </a:r>
            <a:r>
              <a:rPr lang="th-TH" sz="4400" b="1" dirty="0" smtClean="0">
                <a:solidFill>
                  <a:srgbClr val="FF9900"/>
                </a:solidFill>
                <a:effectLst/>
              </a:rPr>
              <a:t>เป็นอย่างยิ่ง </a:t>
            </a:r>
          </a:p>
        </p:txBody>
      </p:sp>
      <p:sp>
        <p:nvSpPr>
          <p:cNvPr id="271365" name="Text Box 5"/>
          <p:cNvSpPr txBox="1">
            <a:spLocks noChangeArrowheads="1"/>
          </p:cNvSpPr>
          <p:nvPr/>
        </p:nvSpPr>
        <p:spPr bwMode="auto">
          <a:xfrm>
            <a:off x="1476375" y="1196975"/>
            <a:ext cx="6264275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80808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h-TH" b="1" smtClean="0">
                <a:solidFill>
                  <a:srgbClr val="FF9900"/>
                </a:solidFill>
              </a:rPr>
              <a:t>ให้ใช้ภาษาราชการ ไม่ใช้ภาษาพูด</a:t>
            </a:r>
          </a:p>
        </p:txBody>
      </p:sp>
      <p:sp>
        <p:nvSpPr>
          <p:cNvPr id="271366" name="Text Box 6"/>
          <p:cNvSpPr txBox="1">
            <a:spLocks noChangeArrowheads="1"/>
          </p:cNvSpPr>
          <p:nvPr/>
        </p:nvSpPr>
        <p:spPr bwMode="auto">
          <a:xfrm>
            <a:off x="1116013" y="2749550"/>
            <a:ext cx="6840537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80808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h-TH" sz="4800" b="1" smtClean="0">
                <a:solidFill>
                  <a:srgbClr val="EAEAEA"/>
                </a:solidFill>
              </a:rPr>
              <a:t>   ทั้งนี้ได้แจ้งให้จังหวัด</a:t>
            </a:r>
            <a:r>
              <a:rPr lang="th-TH" sz="4800" b="1" smtClean="0">
                <a:solidFill>
                  <a:srgbClr val="FF9900"/>
                </a:solidFill>
              </a:rPr>
              <a:t>ทราบด้วยแล้ว</a:t>
            </a:r>
          </a:p>
        </p:txBody>
      </p:sp>
    </p:spTree>
    <p:extLst>
      <p:ext uri="{BB962C8B-B14F-4D97-AF65-F5344CB8AC3E}">
        <p14:creationId xmlns:p14="http://schemas.microsoft.com/office/powerpoint/2010/main" val="14471827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1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1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271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71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27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271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271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271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271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2" grpId="0"/>
      <p:bldP spid="271363" grpId="0"/>
      <p:bldP spid="2713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6600" b="1" dirty="0">
                <a:solidFill>
                  <a:srgbClr val="0033CC"/>
                </a:solidFill>
                <a:latin typeface="Times New Roman"/>
              </a:rPr>
              <a:t>คำบังคับ         คำขอร้อง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5257800"/>
          </a:xfrm>
        </p:spPr>
        <p:txBody>
          <a:bodyPr/>
          <a:lstStyle/>
          <a:p>
            <a:pPr marL="0" lvl="0" indent="0" eaLnBrk="1" hangingPunct="1">
              <a:spcBef>
                <a:spcPct val="50000"/>
              </a:spcBef>
              <a:buClrTx/>
              <a:buSzTx/>
              <a:buNone/>
            </a:pPr>
            <a:r>
              <a:rPr kumimoji="0" lang="th-TH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ngsana New" pitchFamily="18" charset="-34"/>
              </a:rPr>
              <a:t>ขอให้ส่ง                              โปรด</a:t>
            </a:r>
            <a:r>
              <a:rPr kumimoji="0" lang="th-TH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ngsana New" pitchFamily="18" charset="-34"/>
              </a:rPr>
              <a:t>ส่งขอให้</a:t>
            </a:r>
            <a:r>
              <a:rPr kumimoji="0" lang="th-TH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ngsana New" pitchFamily="18" charset="-34"/>
              </a:rPr>
              <a:t>ไปติดต่อ                   </a:t>
            </a:r>
            <a:r>
              <a:rPr kumimoji="0" lang="th-TH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ngsana New" pitchFamily="18" charset="-34"/>
              </a:rPr>
              <a:t>		 </a:t>
            </a:r>
            <a:r>
              <a:rPr kumimoji="0" lang="th-TH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ngsana New" pitchFamily="18" charset="-34"/>
              </a:rPr>
              <a:t>โปรดไปติดต่อ</a:t>
            </a:r>
          </a:p>
          <a:p>
            <a:pPr marL="0" lvl="0" indent="0" eaLnBrk="1" hangingPunct="1">
              <a:lnSpc>
                <a:spcPct val="90000"/>
              </a:lnSpc>
              <a:buClr>
                <a:srgbClr val="FFFFCC"/>
              </a:buClr>
              <a:buSzPct val="60000"/>
              <a:buNone/>
            </a:pPr>
            <a:r>
              <a:rPr lang="th-TH" sz="5400" b="1" dirty="0">
                <a:solidFill>
                  <a:srgbClr val="FFFFFF"/>
                </a:solidFill>
                <a:effectLst/>
                <a:latin typeface="Times New Roman"/>
              </a:rPr>
              <a:t>ขอให้นำเสนอต่อไปด้วย    โปรดนำเสนอ</a:t>
            </a:r>
            <a:r>
              <a:rPr lang="th-TH" sz="5400" b="1" dirty="0" smtClean="0">
                <a:solidFill>
                  <a:srgbClr val="FFFFFF"/>
                </a:solidFill>
                <a:effectLst/>
                <a:latin typeface="Times New Roman"/>
              </a:rPr>
              <a:t>ต่อไป</a:t>
            </a:r>
          </a:p>
          <a:p>
            <a:pPr marL="0" lvl="0" indent="0" eaLnBrk="1" hangingPunct="1">
              <a:lnSpc>
                <a:spcPct val="90000"/>
              </a:lnSpc>
              <a:buClr>
                <a:srgbClr val="FFFFCC"/>
              </a:buClr>
              <a:buSzPct val="60000"/>
              <a:buNone/>
            </a:pPr>
            <a:r>
              <a:rPr lang="th-TH" sz="5400" b="1" dirty="0" smtClean="0">
                <a:solidFill>
                  <a:srgbClr val="FFFF00"/>
                </a:solidFill>
                <a:effectLst/>
                <a:latin typeface="Times New Roman"/>
              </a:rPr>
              <a:t>เมื่อบุคคลดังกล่าวได้ไปรายงานตัวแล้ว โปรดแจ้งให้สำนักงาน </a:t>
            </a:r>
            <a:r>
              <a:rPr lang="th-TH" sz="5400" b="1" dirty="0" err="1" smtClean="0">
                <a:solidFill>
                  <a:srgbClr val="FFFF00"/>
                </a:solidFill>
                <a:effectLst/>
                <a:latin typeface="Times New Roman"/>
              </a:rPr>
              <a:t>กศน</a:t>
            </a:r>
            <a:r>
              <a:rPr lang="th-TH" sz="5400" b="1" dirty="0" smtClean="0">
                <a:solidFill>
                  <a:srgbClr val="FFFF00"/>
                </a:solidFill>
                <a:effectLst/>
                <a:latin typeface="Times New Roman"/>
              </a:rPr>
              <a:t>.จังหวัดเพชรบุรีทราบด้วย        </a:t>
            </a:r>
            <a:endParaRPr lang="th-TH" sz="5400" b="1" dirty="0" smtClean="0">
              <a:solidFill>
                <a:srgbClr val="FFFF00"/>
              </a:solidFill>
              <a:effectLst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9757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763713" y="331788"/>
            <a:ext cx="5545137" cy="936625"/>
          </a:xfrm>
        </p:spPr>
        <p:txBody>
          <a:bodyPr/>
          <a:lstStyle/>
          <a:p>
            <a:pPr algn="l" eaLnBrk="1" hangingPunct="1">
              <a:defRPr/>
            </a:pPr>
            <a:r>
              <a:rPr lang="th-TH" sz="5400" dirty="0" smtClean="0">
                <a:solidFill>
                  <a:srgbClr val="92D050"/>
                </a:solidFill>
              </a:rPr>
              <a:t>หลักการเขียนหนังสือราชการ</a:t>
            </a:r>
          </a:p>
        </p:txBody>
      </p:sp>
      <p:sp>
        <p:nvSpPr>
          <p:cNvPr id="52224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66725" y="1196975"/>
            <a:ext cx="8208963" cy="863600"/>
          </a:xfrm>
        </p:spPr>
        <p:txBody>
          <a:bodyPr/>
          <a:lstStyle/>
          <a:p>
            <a:pPr eaLnBrk="1" hangingPunct="1">
              <a:defRPr/>
            </a:pPr>
            <a:r>
              <a:rPr lang="th-TH" sz="4800" b="1" smtClean="0"/>
              <a:t> </a:t>
            </a:r>
            <a:r>
              <a:rPr lang="th-TH" sz="4500" b="1" smtClean="0"/>
              <a:t>หลักทั่วไปที่นิยมยึดถือในการเขียนหนังสือราชการ</a:t>
            </a: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2266950" y="2062163"/>
            <a:ext cx="41052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h-TH" sz="6000" b="1" smtClean="0">
                <a:solidFill>
                  <a:srgbClr val="FFFFFF"/>
                </a:solidFill>
              </a:rPr>
              <a:t>๑. เขียนให้ถูกต้อง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2124075" y="2854325"/>
            <a:ext cx="41052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h-TH" sz="6000" b="1" dirty="0" smtClean="0">
                <a:solidFill>
                  <a:srgbClr val="FFFFFF"/>
                </a:solidFill>
              </a:rPr>
              <a:t>๒. เขียนให้ชัดเจน</a:t>
            </a: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2195513" y="3594100"/>
            <a:ext cx="38163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h-TH" sz="6000" b="1" smtClean="0">
                <a:solidFill>
                  <a:srgbClr val="FFFFFF"/>
                </a:solidFill>
              </a:rPr>
              <a:t>๓.</a:t>
            </a:r>
            <a:r>
              <a:rPr lang="th-TH" sz="6000" b="1" smtClean="0">
                <a:solidFill>
                  <a:srgbClr val="993300"/>
                </a:solidFill>
              </a:rPr>
              <a:t> </a:t>
            </a:r>
            <a:r>
              <a:rPr lang="th-TH" sz="6000" b="1" smtClean="0">
                <a:solidFill>
                  <a:srgbClr val="FFFFFF"/>
                </a:solidFill>
              </a:rPr>
              <a:t>เขียนให้รัดกุม</a:t>
            </a:r>
          </a:p>
        </p:txBody>
      </p: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2195513" y="4386263"/>
            <a:ext cx="460851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h-TH" sz="6000" b="1" smtClean="0">
                <a:solidFill>
                  <a:srgbClr val="FFFFFF"/>
                </a:solidFill>
              </a:rPr>
              <a:t>๔. เขียนให้กะทัดรัด</a:t>
            </a:r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2195513" y="5159375"/>
            <a:ext cx="59404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h-TH" sz="6000" b="1" smtClean="0">
                <a:solidFill>
                  <a:srgbClr val="FFFFFF"/>
                </a:solidFill>
              </a:rPr>
              <a:t>๕. เขียนให้บรรลุ</a:t>
            </a:r>
            <a:r>
              <a:rPr lang="th-TH" sz="4800" b="1" smtClean="0">
                <a:solidFill>
                  <a:srgbClr val="FFFFFF"/>
                </a:solidFill>
              </a:rPr>
              <a:t>วัตถุประสงค์</a:t>
            </a:r>
          </a:p>
        </p:txBody>
      </p:sp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1239838" y="3829050"/>
            <a:ext cx="18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FFFFFF"/>
              </a:solidFill>
            </a:endParaRPr>
          </a:p>
        </p:txBody>
      </p:sp>
      <p:sp>
        <p:nvSpPr>
          <p:cNvPr id="99338" name="Text Box 10"/>
          <p:cNvSpPr txBox="1">
            <a:spLocks noChangeArrowheads="1"/>
          </p:cNvSpPr>
          <p:nvPr/>
        </p:nvSpPr>
        <p:spPr bwMode="auto">
          <a:xfrm>
            <a:off x="1547813" y="2874963"/>
            <a:ext cx="9366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sym typeface="Wingdings 2" pitchFamily="18" charset="2"/>
              </a:rPr>
              <a:t></a:t>
            </a: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99339" name="Text Box 11"/>
          <p:cNvSpPr txBox="1">
            <a:spLocks noChangeArrowheads="1"/>
          </p:cNvSpPr>
          <p:nvPr/>
        </p:nvSpPr>
        <p:spPr bwMode="auto">
          <a:xfrm>
            <a:off x="1547813" y="2060575"/>
            <a:ext cx="7207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FF"/>
                </a:solidFill>
                <a:sym typeface="Wingdings 2" pitchFamily="18" charset="2"/>
              </a:rPr>
              <a:t>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99340" name="Text Box 12"/>
          <p:cNvSpPr txBox="1">
            <a:spLocks noChangeArrowheads="1"/>
          </p:cNvSpPr>
          <p:nvPr/>
        </p:nvSpPr>
        <p:spPr bwMode="auto">
          <a:xfrm>
            <a:off x="1549400" y="3667125"/>
            <a:ext cx="935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sym typeface="Wingdings 2" pitchFamily="18" charset="2"/>
              </a:rPr>
              <a:t></a:t>
            </a: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99341" name="Text Box 13"/>
          <p:cNvSpPr txBox="1">
            <a:spLocks noChangeArrowheads="1"/>
          </p:cNvSpPr>
          <p:nvPr/>
        </p:nvSpPr>
        <p:spPr bwMode="auto">
          <a:xfrm>
            <a:off x="1619250" y="4941888"/>
            <a:ext cx="64928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22254" name="Text Box 14"/>
          <p:cNvSpPr txBox="1">
            <a:spLocks noChangeArrowheads="1"/>
          </p:cNvSpPr>
          <p:nvPr/>
        </p:nvSpPr>
        <p:spPr bwMode="auto">
          <a:xfrm>
            <a:off x="1547813" y="4386263"/>
            <a:ext cx="9366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sym typeface="Wingdings 2" pitchFamily="18" charset="2"/>
              </a:rPr>
              <a:t></a:t>
            </a:r>
          </a:p>
        </p:txBody>
      </p:sp>
    </p:spTree>
    <p:extLst>
      <p:ext uri="{BB962C8B-B14F-4D97-AF65-F5344CB8AC3E}">
        <p14:creationId xmlns:p14="http://schemas.microsoft.com/office/powerpoint/2010/main" val="3253889709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2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Text Box 2"/>
          <p:cNvSpPr txBox="1">
            <a:spLocks noChangeArrowheads="1"/>
          </p:cNvSpPr>
          <p:nvPr/>
        </p:nvSpPr>
        <p:spPr bwMode="auto">
          <a:xfrm>
            <a:off x="1620838" y="550863"/>
            <a:ext cx="61198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th-TH" sz="6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ทักษะที่ใช้ในการร่างหนังสือ</a:t>
            </a:r>
            <a:endParaRPr lang="th-TH" sz="6000" b="1" dirty="0">
              <a:solidFill>
                <a:srgbClr val="92D050"/>
              </a:solidFill>
            </a:endParaRPr>
          </a:p>
        </p:txBody>
      </p:sp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1239838" y="3829050"/>
            <a:ext cx="18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EAEAEA"/>
              </a:solidFill>
            </a:endParaRPr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1619250" y="4941888"/>
            <a:ext cx="64928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mtClean="0">
              <a:solidFill>
                <a:srgbClr val="EAEAEA"/>
              </a:solidFill>
            </a:endParaRPr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1042988" y="4086225"/>
            <a:ext cx="78501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EAEAEA"/>
              </a:solidFill>
            </a:endParaRPr>
          </a:p>
        </p:txBody>
      </p:sp>
      <p:sp>
        <p:nvSpPr>
          <p:cNvPr id="596999" name="Text Box 7"/>
          <p:cNvSpPr txBox="1">
            <a:spLocks noChangeArrowheads="1"/>
          </p:cNvSpPr>
          <p:nvPr/>
        </p:nvSpPr>
        <p:spPr bwMode="auto">
          <a:xfrm>
            <a:off x="2411413" y="2135188"/>
            <a:ext cx="1584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th-TH" sz="6000" b="1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การคิด</a:t>
            </a:r>
            <a:endParaRPr lang="th-TH" sz="6000" b="1">
              <a:solidFill>
                <a:srgbClr val="EAEAEA"/>
              </a:solidFill>
            </a:endParaRPr>
          </a:p>
        </p:txBody>
      </p:sp>
      <p:sp>
        <p:nvSpPr>
          <p:cNvPr id="597000" name="Text Box 8"/>
          <p:cNvSpPr txBox="1">
            <a:spLocks noChangeArrowheads="1"/>
          </p:cNvSpPr>
          <p:nvPr/>
        </p:nvSpPr>
        <p:spPr bwMode="auto">
          <a:xfrm>
            <a:off x="2411413" y="1343025"/>
            <a:ext cx="20161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th-TH" sz="6000" b="1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การอ่าน</a:t>
            </a:r>
            <a:endParaRPr lang="th-TH" sz="6000">
              <a:solidFill>
                <a:srgbClr val="EAEAEA"/>
              </a:solidFill>
            </a:endParaRPr>
          </a:p>
        </p:txBody>
      </p:sp>
      <p:sp>
        <p:nvSpPr>
          <p:cNvPr id="597001" name="Text Box 9"/>
          <p:cNvSpPr txBox="1">
            <a:spLocks noChangeArrowheads="1"/>
          </p:cNvSpPr>
          <p:nvPr/>
        </p:nvSpPr>
        <p:spPr bwMode="auto">
          <a:xfrm>
            <a:off x="2411413" y="3790950"/>
            <a:ext cx="23050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th-TH" sz="6000" b="1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สรุปความ</a:t>
            </a:r>
            <a:endParaRPr lang="th-TH" sz="6000">
              <a:solidFill>
                <a:srgbClr val="EAEAEA"/>
              </a:solidFill>
            </a:endParaRPr>
          </a:p>
        </p:txBody>
      </p:sp>
      <p:sp>
        <p:nvSpPr>
          <p:cNvPr id="107530" name="Text Box 10"/>
          <p:cNvSpPr txBox="1">
            <a:spLocks noChangeArrowheads="1"/>
          </p:cNvSpPr>
          <p:nvPr/>
        </p:nvSpPr>
        <p:spPr bwMode="auto">
          <a:xfrm>
            <a:off x="1692275" y="6237288"/>
            <a:ext cx="40322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mtClean="0">
              <a:solidFill>
                <a:srgbClr val="EAEAEA"/>
              </a:solidFill>
            </a:endParaRPr>
          </a:p>
        </p:txBody>
      </p:sp>
      <p:sp>
        <p:nvSpPr>
          <p:cNvPr id="597003" name="Text Box 11"/>
          <p:cNvSpPr txBox="1">
            <a:spLocks noChangeArrowheads="1"/>
          </p:cNvSpPr>
          <p:nvPr/>
        </p:nvSpPr>
        <p:spPr bwMode="auto">
          <a:xfrm>
            <a:off x="2411413" y="2927350"/>
            <a:ext cx="25923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th-TH" sz="6000" b="1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จับประเด็น</a:t>
            </a:r>
            <a:endParaRPr lang="th-TH" sz="6000" b="1">
              <a:solidFill>
                <a:srgbClr val="EAEAEA"/>
              </a:solidFill>
            </a:endParaRPr>
          </a:p>
        </p:txBody>
      </p:sp>
      <p:sp>
        <p:nvSpPr>
          <p:cNvPr id="597004" name="Text Box 12"/>
          <p:cNvSpPr txBox="1">
            <a:spLocks noChangeArrowheads="1"/>
          </p:cNvSpPr>
          <p:nvPr/>
        </p:nvSpPr>
        <p:spPr bwMode="auto">
          <a:xfrm>
            <a:off x="2413000" y="4654550"/>
            <a:ext cx="20875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th-TH" sz="6000" b="1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การเขียน</a:t>
            </a:r>
            <a:endParaRPr lang="th-TH" sz="6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737743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96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97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96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97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97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97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6994" grpId="0"/>
      <p:bldP spid="596999" grpId="0"/>
      <p:bldP spid="597000" grpId="0"/>
      <p:bldP spid="597001" grpId="0"/>
      <p:bldP spid="597003" grpId="0"/>
      <p:bldP spid="597004" grpId="0"/>
    </p:bldLst>
  </p:timing>
</p:sld>
</file>

<file path=ppt/theme/theme1.xml><?xml version="1.0" encoding="utf-8"?>
<a:theme xmlns:a="http://schemas.openxmlformats.org/drawingml/2006/main" name="Cliff">
  <a:themeElements>
    <a:clrScheme name="Cliff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Cliff">
      <a:majorFont>
        <a:latin typeface="Arial"/>
        <a:ea typeface=""/>
        <a:cs typeface="Angsana New"/>
      </a:majorFont>
      <a:minorFont>
        <a:latin typeface="Verdana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iff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liff">
  <a:themeElements>
    <a:clrScheme name="Cliff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Cliff">
      <a:majorFont>
        <a:latin typeface="Arial"/>
        <a:ea typeface=""/>
        <a:cs typeface="Angsana New"/>
      </a:majorFont>
      <a:minorFont>
        <a:latin typeface="Verdana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iff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liff">
  <a:themeElements>
    <a:clrScheme name="Cliff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Cliff">
      <a:majorFont>
        <a:latin typeface="Arial"/>
        <a:ea typeface=""/>
        <a:cs typeface="Angsana New"/>
      </a:majorFont>
      <a:minorFont>
        <a:latin typeface="Verdana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iff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450</Words>
  <Application>Microsoft Office PowerPoint</Application>
  <PresentationFormat>นำเสนอทางหน้าจอ (4:3)</PresentationFormat>
  <Paragraphs>83</Paragraphs>
  <Slides>17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3</vt:i4>
      </vt:variant>
      <vt:variant>
        <vt:lpstr>ชื่อเรื่องภาพนิ่ง</vt:lpstr>
      </vt:variant>
      <vt:variant>
        <vt:i4>17</vt:i4>
      </vt:variant>
    </vt:vector>
  </HeadingPairs>
  <TitlesOfParts>
    <vt:vector size="20" baseType="lpstr">
      <vt:lpstr>Cliff</vt:lpstr>
      <vt:lpstr>1_Cliff</vt:lpstr>
      <vt:lpstr>2_Cliff</vt:lpstr>
      <vt:lpstr> หลักการและตัวอย่างการร่างหนังสือราชการ </vt:lpstr>
      <vt:lpstr>การเขียนชื่อเรื่อง</vt:lpstr>
      <vt:lpstr>งานนำเสนอ PowerPoint</vt:lpstr>
      <vt:lpstr>งานนำเสนอ PowerPoint</vt:lpstr>
      <vt:lpstr>งานนำเสนอ PowerPoint</vt:lpstr>
      <vt:lpstr>การร่างหนังสือราชการ</vt:lpstr>
      <vt:lpstr>แบบการเริ่มเรื่องใหม่</vt:lpstr>
      <vt:lpstr>                 สำนักงาน กศน. จังหวัดเพชรบุรี พิจารณาเห็นว่ามหาวิทยาลัยราชภัฎเพชรบุรี มีวิทยากรที่มีความรู้ความเข้าในเกี่ยวกับการเขียนหนังสือราชการ จึงขอเรียนเชิญวิทยากรจากมหาวิทยาลัยราชภัฎเพชรบุรี ไปบรรยายหัวข้อวิชาตามวัน เวลาและสถานที่ดังกล่าว </vt:lpstr>
      <vt:lpstr>การเขียนหนังสือราชการแบบมีเรื่องเดิม ส่วนที่ ๑ เหตุ</vt:lpstr>
      <vt:lpstr>งานนำเสนอ PowerPoint</vt:lpstr>
      <vt:lpstr>งานนำเสนอ PowerPoint</vt:lpstr>
      <vt:lpstr>คำที่ควรใช้</vt:lpstr>
      <vt:lpstr>งานนำเสนอ PowerPoint</vt:lpstr>
      <vt:lpstr>ความนิยมในถ้อยคำ สำนวน</vt:lpstr>
      <vt:lpstr>คำบังคับ         คำขอร้อง</vt:lpstr>
      <vt:lpstr>หลักการเขียนหนังสือราชการ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หลักการและตัวอย่างการร่างหนังสือราชการ</dc:title>
  <dc:creator>Windows User</dc:creator>
  <cp:lastModifiedBy>Windows User</cp:lastModifiedBy>
  <cp:revision>13</cp:revision>
  <dcterms:created xsi:type="dcterms:W3CDTF">2015-03-05T06:03:03Z</dcterms:created>
  <dcterms:modified xsi:type="dcterms:W3CDTF">2015-03-12T08:57:08Z</dcterms:modified>
</cp:coreProperties>
</file>